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5.xml" ContentType="application/vnd.openxmlformats-officedocument.theme+xml"/>
  <Override PartName="/ppt/slideLayouts/slideLayout25.xml" ContentType="application/vnd.openxmlformats-officedocument.presentationml.slideLayout+xml"/>
  <Override PartName="/ppt/theme/theme6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7.xml" ContentType="application/vnd.openxmlformats-officedocument.theme+xml"/>
  <Override PartName="/ppt/slideLayouts/slideLayout29.xml" ContentType="application/vnd.openxmlformats-officedocument.presentationml.slideLayout+xml"/>
  <Override PartName="/ppt/theme/theme8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9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10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11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12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13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charts/chart6.xml" ContentType="application/vnd.openxmlformats-officedocument.drawingml.chart+xml"/>
  <Override PartName="/ppt/theme/themeOverride2.xml" ContentType="application/vnd.openxmlformats-officedocument.themeOverride+xml"/>
  <Override PartName="/ppt/charts/chart7.xml" ContentType="application/vnd.openxmlformats-officedocument.drawingml.chart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10" r:id="rId1"/>
    <p:sldMasterId id="2147483724" r:id="rId2"/>
    <p:sldMasterId id="2147483781" r:id="rId3"/>
    <p:sldMasterId id="2147483737" r:id="rId4"/>
    <p:sldMasterId id="2147483761" r:id="rId5"/>
    <p:sldMasterId id="2147483796" r:id="rId6"/>
    <p:sldMasterId id="2147483815" r:id="rId7"/>
    <p:sldMasterId id="2147483819" r:id="rId8"/>
    <p:sldMasterId id="2147483824" r:id="rId9"/>
    <p:sldMasterId id="2147483834" r:id="rId10"/>
    <p:sldMasterId id="2147483837" r:id="rId11"/>
    <p:sldMasterId id="2147483847" r:id="rId12"/>
    <p:sldMasterId id="2147483850" r:id="rId13"/>
    <p:sldMasterId id="2147483860" r:id="rId14"/>
  </p:sldMasterIdLst>
  <p:notesMasterIdLst>
    <p:notesMasterId r:id="rId60"/>
  </p:notesMasterIdLst>
  <p:handoutMasterIdLst>
    <p:handoutMasterId r:id="rId61"/>
  </p:handoutMasterIdLst>
  <p:sldIdLst>
    <p:sldId id="319" r:id="rId15"/>
    <p:sldId id="1441" r:id="rId16"/>
    <p:sldId id="1442" r:id="rId17"/>
    <p:sldId id="1462" r:id="rId18"/>
    <p:sldId id="322" r:id="rId19"/>
    <p:sldId id="1444" r:id="rId20"/>
    <p:sldId id="1445" r:id="rId21"/>
    <p:sldId id="1446" r:id="rId22"/>
    <p:sldId id="1447" r:id="rId23"/>
    <p:sldId id="1450" r:id="rId24"/>
    <p:sldId id="1448" r:id="rId25"/>
    <p:sldId id="1449" r:id="rId26"/>
    <p:sldId id="1451" r:id="rId27"/>
    <p:sldId id="1452" r:id="rId28"/>
    <p:sldId id="1454" r:id="rId29"/>
    <p:sldId id="1455" r:id="rId30"/>
    <p:sldId id="320" r:id="rId31"/>
    <p:sldId id="1457" r:id="rId32"/>
    <p:sldId id="1460" r:id="rId33"/>
    <p:sldId id="1469" r:id="rId34"/>
    <p:sldId id="1461" r:id="rId35"/>
    <p:sldId id="372" r:id="rId36"/>
    <p:sldId id="394" r:id="rId37"/>
    <p:sldId id="395" r:id="rId38"/>
    <p:sldId id="1466" r:id="rId39"/>
    <p:sldId id="1467" r:id="rId40"/>
    <p:sldId id="393" r:id="rId41"/>
    <p:sldId id="392" r:id="rId42"/>
    <p:sldId id="1468" r:id="rId43"/>
    <p:sldId id="328" r:id="rId44"/>
    <p:sldId id="1458" r:id="rId45"/>
    <p:sldId id="257" r:id="rId46"/>
    <p:sldId id="258" r:id="rId47"/>
    <p:sldId id="329" r:id="rId48"/>
    <p:sldId id="256" r:id="rId49"/>
    <p:sldId id="1465" r:id="rId50"/>
    <p:sldId id="1463" r:id="rId51"/>
    <p:sldId id="1464" r:id="rId52"/>
    <p:sldId id="271" r:id="rId53"/>
    <p:sldId id="1459" r:id="rId54"/>
    <p:sldId id="269" r:id="rId55"/>
    <p:sldId id="262" r:id="rId56"/>
    <p:sldId id="1456" r:id="rId57"/>
    <p:sldId id="332" r:id="rId58"/>
    <p:sldId id="341" r:id="rId5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62"/>
      <p:bold r:id="rId63"/>
      <p:italic r:id="rId64"/>
      <p:boldItalic r:id="rId65"/>
    </p:embeddedFont>
    <p:embeddedFont>
      <p:font typeface="Times" panose="02020603050405020304" pitchFamily="18" charset="0"/>
      <p:regular r:id="rId66"/>
      <p:bold r:id="rId67"/>
      <p:italic r:id="rId68"/>
      <p:boldItalic r:id="rId6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Zambrano" initials="DZ" lastIdx="1" clrIdx="0">
    <p:extLst>
      <p:ext uri="{19B8F6BF-5375-455C-9EA6-DF929625EA0E}">
        <p15:presenceInfo xmlns:p15="http://schemas.microsoft.com/office/powerpoint/2012/main" userId="f2a5e1fad3c2f79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8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50" y="2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-286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2.xml"/><Relationship Id="rId21" Type="http://schemas.openxmlformats.org/officeDocument/2006/relationships/slide" Target="slides/slide7.xml"/><Relationship Id="rId42" Type="http://schemas.openxmlformats.org/officeDocument/2006/relationships/slide" Target="slides/slide28.xml"/><Relationship Id="rId47" Type="http://schemas.openxmlformats.org/officeDocument/2006/relationships/slide" Target="slides/slide33.xml"/><Relationship Id="rId63" Type="http://schemas.openxmlformats.org/officeDocument/2006/relationships/font" Target="fonts/font2.fntdata"/><Relationship Id="rId68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2.xml"/><Relationship Id="rId29" Type="http://schemas.openxmlformats.org/officeDocument/2006/relationships/slide" Target="slides/slide15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0.xml"/><Relationship Id="rId32" Type="http://schemas.openxmlformats.org/officeDocument/2006/relationships/slide" Target="slides/slide18.xml"/><Relationship Id="rId37" Type="http://schemas.openxmlformats.org/officeDocument/2006/relationships/slide" Target="slides/slide23.xml"/><Relationship Id="rId40" Type="http://schemas.openxmlformats.org/officeDocument/2006/relationships/slide" Target="slides/slide26.xml"/><Relationship Id="rId45" Type="http://schemas.openxmlformats.org/officeDocument/2006/relationships/slide" Target="slides/slide31.xml"/><Relationship Id="rId53" Type="http://schemas.openxmlformats.org/officeDocument/2006/relationships/slide" Target="slides/slide39.xml"/><Relationship Id="rId58" Type="http://schemas.openxmlformats.org/officeDocument/2006/relationships/slide" Target="slides/slide44.xml"/><Relationship Id="rId66" Type="http://schemas.openxmlformats.org/officeDocument/2006/relationships/font" Target="fonts/font5.fntdata"/><Relationship Id="rId7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5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8.xml"/><Relationship Id="rId27" Type="http://schemas.openxmlformats.org/officeDocument/2006/relationships/slide" Target="slides/slide13.xml"/><Relationship Id="rId30" Type="http://schemas.openxmlformats.org/officeDocument/2006/relationships/slide" Target="slides/slide16.xml"/><Relationship Id="rId35" Type="http://schemas.openxmlformats.org/officeDocument/2006/relationships/slide" Target="slides/slide21.xml"/><Relationship Id="rId43" Type="http://schemas.openxmlformats.org/officeDocument/2006/relationships/slide" Target="slides/slide29.xml"/><Relationship Id="rId48" Type="http://schemas.openxmlformats.org/officeDocument/2006/relationships/slide" Target="slides/slide34.xml"/><Relationship Id="rId56" Type="http://schemas.openxmlformats.org/officeDocument/2006/relationships/slide" Target="slides/slide42.xml"/><Relationship Id="rId64" Type="http://schemas.openxmlformats.org/officeDocument/2006/relationships/font" Target="fonts/font3.fntdata"/><Relationship Id="rId69" Type="http://schemas.openxmlformats.org/officeDocument/2006/relationships/font" Target="fonts/font8.fntdata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7.xml"/><Relationship Id="rId72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33" Type="http://schemas.openxmlformats.org/officeDocument/2006/relationships/slide" Target="slides/slide19.xml"/><Relationship Id="rId38" Type="http://schemas.openxmlformats.org/officeDocument/2006/relationships/slide" Target="slides/slide24.xml"/><Relationship Id="rId46" Type="http://schemas.openxmlformats.org/officeDocument/2006/relationships/slide" Target="slides/slide32.xml"/><Relationship Id="rId59" Type="http://schemas.openxmlformats.org/officeDocument/2006/relationships/slide" Target="slides/slide45.xml"/><Relationship Id="rId67" Type="http://schemas.openxmlformats.org/officeDocument/2006/relationships/font" Target="fonts/font6.fntdata"/><Relationship Id="rId20" Type="http://schemas.openxmlformats.org/officeDocument/2006/relationships/slide" Target="slides/slide6.xml"/><Relationship Id="rId41" Type="http://schemas.openxmlformats.org/officeDocument/2006/relationships/slide" Target="slides/slide27.xml"/><Relationship Id="rId54" Type="http://schemas.openxmlformats.org/officeDocument/2006/relationships/slide" Target="slides/slide40.xml"/><Relationship Id="rId62" Type="http://schemas.openxmlformats.org/officeDocument/2006/relationships/font" Target="fonts/font1.fntdata"/><Relationship Id="rId7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slide" Target="slides/slide14.xml"/><Relationship Id="rId36" Type="http://schemas.openxmlformats.org/officeDocument/2006/relationships/slide" Target="slides/slide22.xml"/><Relationship Id="rId49" Type="http://schemas.openxmlformats.org/officeDocument/2006/relationships/slide" Target="slides/slide35.xml"/><Relationship Id="rId57" Type="http://schemas.openxmlformats.org/officeDocument/2006/relationships/slide" Target="slides/slide43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7.xml"/><Relationship Id="rId44" Type="http://schemas.openxmlformats.org/officeDocument/2006/relationships/slide" Target="slides/slide30.xml"/><Relationship Id="rId52" Type="http://schemas.openxmlformats.org/officeDocument/2006/relationships/slide" Target="slides/slide38.xml"/><Relationship Id="rId60" Type="http://schemas.openxmlformats.org/officeDocument/2006/relationships/notesMaster" Target="notesMasters/notesMaster1.xml"/><Relationship Id="rId65" Type="http://schemas.openxmlformats.org/officeDocument/2006/relationships/font" Target="fonts/font4.fntdata"/><Relationship Id="rId73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4.xml"/><Relationship Id="rId39" Type="http://schemas.openxmlformats.org/officeDocument/2006/relationships/slide" Target="slides/slide25.xml"/><Relationship Id="rId34" Type="http://schemas.openxmlformats.org/officeDocument/2006/relationships/slide" Target="slides/slide20.xml"/><Relationship Id="rId50" Type="http://schemas.openxmlformats.org/officeDocument/2006/relationships/slide" Target="slides/slide36.xml"/><Relationship Id="rId55" Type="http://schemas.openxmlformats.org/officeDocument/2006/relationships/slide" Target="slides/slide41.xml"/><Relationship Id="rId7" Type="http://schemas.openxmlformats.org/officeDocument/2006/relationships/slideMaster" Target="slideMasters/slideMaster7.xml"/><Relationship Id="rId71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fcuesta\Desktop\CEPNC-830%20Cuadro%20Estad&#237;stico%20de%20Productos%20no%20Conformes%20(v3.1)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fcuesta\Desktop\CEPNC-830%20Cuadro%20Estad&#237;stico%20de%20Productos%20no%20Conformes%20(v3.1)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fcuesta\Desktop\CEPNC-830%20Cuadro%20Estad&#237;stico%20de%20Productos%20no%20Conformes%20(v3.1)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fcuesta\Desktop\CEPNC-830%20Cuadro%20Estad&#237;stico%20de%20Productos%20no%20Conformes%20(v3.1).xlsx" TargetMode="Externa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oleObject" Target="https://tctranscontinental-my.sharepoint.com/personal/paola_cruz_tc_tc/Documents/PAOLA%20CRUZ/REPORTES%20DE%20VENTAS/PARA%20PRESENTAR/Informe%20Gerencial%20-Directorios/2019/Directorio%20Dole%202018-2019%20en-dic.xlsx" TargetMode="External"/><Relationship Id="rId1" Type="http://schemas.openxmlformats.org/officeDocument/2006/relationships/themeOverride" Target="../theme/themeOverride1.xm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oleObject" Target="https://tctranscontinental-my.sharepoint.com/personal/paola_cruz_tc_tc/Documents/PAOLA%20CRUZ/REPORTES%20DE%20VENTAS/PARA%20PRESENTAR/Informe%20Gerencial%20-Directorios/2019/Directorio%20Dole%202018-2019%20en-dic.xlsx" TargetMode="External"/><Relationship Id="rId1" Type="http://schemas.openxmlformats.org/officeDocument/2006/relationships/themeOverride" Target="../theme/themeOverride2.xm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oleObject" Target="https://tctranscontinental-my.sharepoint.com/personal/paola_cruz_tc_tc/Documents/PAOLA%20CRUZ/REPORTES%20DE%20VENTAS/PARA%20PRESENTAR/Informe%20Gerencial%20-Directorios/2019/Directorio%20Dole%202018-2019%20en-dic.xlsx" TargetMode="External"/><Relationship Id="rId1" Type="http://schemas.openxmlformats.org/officeDocument/2006/relationships/themeOverride" Target="../theme/themeOverrid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n Reclamos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Indicadores19!$AI$19</c:f>
              <c:strCache>
                <c:ptCount val="1"/>
                <c:pt idx="0">
                  <c:v>Cantidad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Indicadores19!$AD$20:$AD$27</c:f>
              <c:numCache>
                <c:formatCode>General</c:formatCode>
                <c:ptCount val="8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 formatCode="0">
                  <c:v>2016</c:v>
                </c:pt>
                <c:pt idx="5" formatCode="0">
                  <c:v>2017</c:v>
                </c:pt>
                <c:pt idx="6" formatCode="0">
                  <c:v>2018</c:v>
                </c:pt>
                <c:pt idx="7" formatCode="0">
                  <c:v>2019</c:v>
                </c:pt>
              </c:numCache>
            </c:numRef>
          </c:cat>
          <c:val>
            <c:numRef>
              <c:f>Indicadores19!$AI$20:$AI$27</c:f>
              <c:numCache>
                <c:formatCode>#,##0</c:formatCode>
                <c:ptCount val="8"/>
                <c:pt idx="0">
                  <c:v>63</c:v>
                </c:pt>
                <c:pt idx="1">
                  <c:v>48</c:v>
                </c:pt>
                <c:pt idx="2">
                  <c:v>36</c:v>
                </c:pt>
                <c:pt idx="3">
                  <c:v>32</c:v>
                </c:pt>
                <c:pt idx="4">
                  <c:v>18</c:v>
                </c:pt>
                <c:pt idx="5">
                  <c:v>15</c:v>
                </c:pt>
                <c:pt idx="6">
                  <c:v>9</c:v>
                </c:pt>
                <c:pt idx="7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97-49A8-A74F-A11E73C1AB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26670080"/>
        <c:axId val="226202112"/>
      </c:barChart>
      <c:catAx>
        <c:axId val="22667008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26202112"/>
        <c:crosses val="autoZero"/>
        <c:auto val="1"/>
        <c:lblAlgn val="ctr"/>
        <c:lblOffset val="100"/>
        <c:noMultiLvlLbl val="0"/>
      </c:catAx>
      <c:valAx>
        <c:axId val="22620211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Días entre incidencias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crossAx val="22667008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n RPNC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Indicadores19!$AE$19</c:f>
              <c:strCache>
                <c:ptCount val="1"/>
                <c:pt idx="0">
                  <c:v>Cantidad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Indicadores19!$AD$20:$AD$27</c:f>
              <c:numCache>
                <c:formatCode>General</c:formatCode>
                <c:ptCount val="8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 formatCode="0">
                  <c:v>2016</c:v>
                </c:pt>
                <c:pt idx="5" formatCode="0">
                  <c:v>2017</c:v>
                </c:pt>
                <c:pt idx="6" formatCode="0">
                  <c:v>2018</c:v>
                </c:pt>
                <c:pt idx="7" formatCode="0">
                  <c:v>2019</c:v>
                </c:pt>
              </c:numCache>
            </c:numRef>
          </c:cat>
          <c:val>
            <c:numRef>
              <c:f>Indicadores19!$AE$20:$AE$27</c:f>
              <c:numCache>
                <c:formatCode>#,##0</c:formatCode>
                <c:ptCount val="8"/>
                <c:pt idx="0">
                  <c:v>39</c:v>
                </c:pt>
                <c:pt idx="1">
                  <c:v>83</c:v>
                </c:pt>
                <c:pt idx="2">
                  <c:v>123</c:v>
                </c:pt>
                <c:pt idx="3">
                  <c:v>108</c:v>
                </c:pt>
                <c:pt idx="4">
                  <c:v>60</c:v>
                </c:pt>
                <c:pt idx="5">
                  <c:v>61</c:v>
                </c:pt>
                <c:pt idx="6">
                  <c:v>72</c:v>
                </c:pt>
                <c:pt idx="7">
                  <c:v>168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07-4CBF-A2D6-61974AA36E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26671104"/>
        <c:axId val="226203840"/>
      </c:barChart>
      <c:catAx>
        <c:axId val="22667110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26203840"/>
        <c:crosses val="autoZero"/>
        <c:auto val="1"/>
        <c:lblAlgn val="ctr"/>
        <c:lblOffset val="100"/>
        <c:noMultiLvlLbl val="0"/>
      </c:catAx>
      <c:valAx>
        <c:axId val="22620384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Días entre incidencias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crossAx val="22667110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kg RPNC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Indicadores19!$AF$19</c:f>
              <c:strCache>
                <c:ptCount val="1"/>
                <c:pt idx="0">
                  <c:v>kg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dLbl>
              <c:idx val="4"/>
              <c:layout>
                <c:manualLayout>
                  <c:x val="-1.1403277798020539E-16"/>
                  <c:y val="-1.881481481481481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37A-4654-819B-680ABA782335}"/>
                </c:ext>
              </c:extLst>
            </c:dLbl>
            <c:dLbl>
              <c:idx val="5"/>
              <c:layout>
                <c:manualLayout>
                  <c:x val="0"/>
                  <c:y val="1.881481481481481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37A-4654-819B-680ABA782335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Indicadores19!$AD$20:$AD$27</c:f>
              <c:numCache>
                <c:formatCode>General</c:formatCode>
                <c:ptCount val="8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 formatCode="0">
                  <c:v>2016</c:v>
                </c:pt>
                <c:pt idx="5" formatCode="0">
                  <c:v>2017</c:v>
                </c:pt>
                <c:pt idx="6" formatCode="0">
                  <c:v>2018</c:v>
                </c:pt>
                <c:pt idx="7" formatCode="0">
                  <c:v>2019</c:v>
                </c:pt>
              </c:numCache>
            </c:numRef>
          </c:cat>
          <c:val>
            <c:numRef>
              <c:f>Indicadores19!$AF$20:$AF$27</c:f>
              <c:numCache>
                <c:formatCode>#,##0</c:formatCode>
                <c:ptCount val="8"/>
                <c:pt idx="0">
                  <c:v>8668.2000000000007</c:v>
                </c:pt>
                <c:pt idx="1">
                  <c:v>17016.77</c:v>
                </c:pt>
                <c:pt idx="2">
                  <c:v>46296.35</c:v>
                </c:pt>
                <c:pt idx="3">
                  <c:v>36267.1</c:v>
                </c:pt>
                <c:pt idx="4">
                  <c:v>17757.5</c:v>
                </c:pt>
                <c:pt idx="5">
                  <c:v>16628</c:v>
                </c:pt>
                <c:pt idx="6">
                  <c:v>24448.188999999998</c:v>
                </c:pt>
                <c:pt idx="7">
                  <c:v>59299.149999999994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7A-4654-819B-680ABA7823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26672128"/>
        <c:axId val="226377728"/>
      </c:barChart>
      <c:catAx>
        <c:axId val="2266721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26377728"/>
        <c:crosses val="autoZero"/>
        <c:auto val="1"/>
        <c:lblAlgn val="ctr"/>
        <c:lblOffset val="100"/>
        <c:noMultiLvlLbl val="0"/>
      </c:catAx>
      <c:valAx>
        <c:axId val="226377728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Días entre incidencias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crossAx val="22667212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kg Reclamos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Indicadores19!$AJ$19</c:f>
              <c:strCache>
                <c:ptCount val="1"/>
                <c:pt idx="0">
                  <c:v>kg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Indicadores19!$AD$20:$AD$27</c:f>
              <c:numCache>
                <c:formatCode>General</c:formatCode>
                <c:ptCount val="8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 formatCode="0">
                  <c:v>2016</c:v>
                </c:pt>
                <c:pt idx="5" formatCode="0">
                  <c:v>2017</c:v>
                </c:pt>
                <c:pt idx="6" formatCode="0">
                  <c:v>2018</c:v>
                </c:pt>
                <c:pt idx="7" formatCode="0">
                  <c:v>2019</c:v>
                </c:pt>
              </c:numCache>
            </c:numRef>
          </c:cat>
          <c:val>
            <c:numRef>
              <c:f>Indicadores19!$AJ$20:$AJ$27</c:f>
              <c:numCache>
                <c:formatCode>#,##0</c:formatCode>
                <c:ptCount val="8"/>
                <c:pt idx="0">
                  <c:v>14363</c:v>
                </c:pt>
                <c:pt idx="1">
                  <c:v>4451</c:v>
                </c:pt>
                <c:pt idx="2">
                  <c:v>2078.6999999999998</c:v>
                </c:pt>
                <c:pt idx="3">
                  <c:v>500</c:v>
                </c:pt>
                <c:pt idx="4">
                  <c:v>220</c:v>
                </c:pt>
                <c:pt idx="5">
                  <c:v>83</c:v>
                </c:pt>
                <c:pt idx="6">
                  <c:v>400</c:v>
                </c:pt>
                <c:pt idx="7">
                  <c:v>293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90-40AC-B1D7-2F5FB6E7B2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26763264"/>
        <c:axId val="226379456"/>
      </c:barChart>
      <c:catAx>
        <c:axId val="22676326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26379456"/>
        <c:crosses val="autoZero"/>
        <c:auto val="1"/>
        <c:lblAlgn val="ctr"/>
        <c:lblOffset val="100"/>
        <c:noMultiLvlLbl val="0"/>
      </c:catAx>
      <c:valAx>
        <c:axId val="22637945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Días entre incidencias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crossAx val="22676326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9"/>
    </mc:Choice>
    <mc:Fallback>
      <c:style val="19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/>
            </a:pPr>
            <a:r>
              <a:rPr lang="es-EC"/>
              <a:t>Ventas 2018-2019 (ton)</a:t>
            </a:r>
          </a:p>
          <a:p>
            <a:pPr>
              <a:defRPr/>
            </a:pPr>
            <a:r>
              <a:rPr lang="es-EC" sz="1600"/>
              <a:t>Ene-Dic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'[Directorio Dole 2018-2019 en-dic.xlsx]Vtas totales '!$B$4</c:f>
              <c:strCache>
                <c:ptCount val="1"/>
                <c:pt idx="0">
                  <c:v>2018</c:v>
                </c:pt>
              </c:strCache>
            </c:strRef>
          </c:tx>
          <c:invertIfNegative val="0"/>
          <c:cat>
            <c:strRef>
              <c:f>'[Directorio Dole 2018-2019 en-dic.xlsx]Vtas totales '!$C$3:$F$3</c:f>
              <c:strCache>
                <c:ptCount val="4"/>
                <c:pt idx="0">
                  <c:v>Empaque</c:v>
                </c:pt>
                <c:pt idx="1">
                  <c:v>Campo</c:v>
                </c:pt>
                <c:pt idx="2">
                  <c:v>Industrial</c:v>
                </c:pt>
                <c:pt idx="3">
                  <c:v>Maquila</c:v>
                </c:pt>
              </c:strCache>
            </c:strRef>
          </c:cat>
          <c:val>
            <c:numRef>
              <c:f>'[Directorio Dole 2018-2019 en-dic.xlsx]Vtas totales '!$C$4:$F$4</c:f>
              <c:numCache>
                <c:formatCode>#,##0</c:formatCode>
                <c:ptCount val="4"/>
                <c:pt idx="0">
                  <c:v>3931</c:v>
                </c:pt>
                <c:pt idx="1">
                  <c:v>3049</c:v>
                </c:pt>
                <c:pt idx="2">
                  <c:v>18</c:v>
                </c:pt>
                <c:pt idx="3">
                  <c:v>1124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9A-4510-B7D4-9900BAEB0569}"/>
            </c:ext>
          </c:extLst>
        </c:ser>
        <c:ser>
          <c:idx val="1"/>
          <c:order val="1"/>
          <c:tx>
            <c:strRef>
              <c:f>'[Directorio Dole 2018-2019 en-dic.xlsx]Vtas totales '!$B$5</c:f>
              <c:strCache>
                <c:ptCount val="1"/>
                <c:pt idx="0">
                  <c:v>2019</c:v>
                </c:pt>
              </c:strCache>
            </c:strRef>
          </c:tx>
          <c:invertIfNegative val="0"/>
          <c:cat>
            <c:strRef>
              <c:f>'[Directorio Dole 2018-2019 en-dic.xlsx]Vtas totales '!$C$3:$F$3</c:f>
              <c:strCache>
                <c:ptCount val="4"/>
                <c:pt idx="0">
                  <c:v>Empaque</c:v>
                </c:pt>
                <c:pt idx="1">
                  <c:v>Campo</c:v>
                </c:pt>
                <c:pt idx="2">
                  <c:v>Industrial</c:v>
                </c:pt>
                <c:pt idx="3">
                  <c:v>Maquila</c:v>
                </c:pt>
              </c:strCache>
            </c:strRef>
          </c:cat>
          <c:val>
            <c:numRef>
              <c:f>'[Directorio Dole 2018-2019 en-dic.xlsx]Vtas totales '!$C$5:$F$5</c:f>
              <c:numCache>
                <c:formatCode>#,##0</c:formatCode>
                <c:ptCount val="4"/>
                <c:pt idx="0">
                  <c:v>4044</c:v>
                </c:pt>
                <c:pt idx="1">
                  <c:v>3540</c:v>
                </c:pt>
                <c:pt idx="2">
                  <c:v>14</c:v>
                </c:pt>
                <c:pt idx="3">
                  <c:v>1246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9A-4510-B7D4-9900BAEB05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6606976"/>
        <c:axId val="114313472"/>
      </c:barChart>
      <c:catAx>
        <c:axId val="7660697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114313472"/>
        <c:crosses val="autoZero"/>
        <c:auto val="1"/>
        <c:lblAlgn val="ctr"/>
        <c:lblOffset val="100"/>
        <c:noMultiLvlLbl val="0"/>
      </c:catAx>
      <c:valAx>
        <c:axId val="114313472"/>
        <c:scaling>
          <c:orientation val="minMax"/>
        </c:scaling>
        <c:delete val="0"/>
        <c:axPos val="l"/>
        <c:majorGridlines/>
        <c:numFmt formatCode="#,##0" sourceLinked="1"/>
        <c:majorTickMark val="none"/>
        <c:minorTickMark val="none"/>
        <c:tickLblPos val="nextTo"/>
        <c:crossAx val="76606976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9"/>
    </mc:Choice>
    <mc:Fallback>
      <c:style val="19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/>
            </a:pPr>
            <a:r>
              <a:rPr lang="es-EC"/>
              <a:t>Dole 2018 - 2019 (Ton)</a:t>
            </a:r>
          </a:p>
          <a:p>
            <a:pPr>
              <a:defRPr/>
            </a:pPr>
            <a:r>
              <a:rPr lang="es-EC" sz="1600"/>
              <a:t>Ene-Dic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'[Directorio Dole 2018-2019 en-dic.xlsx]vtas dole'!$C$3</c:f>
              <c:strCache>
                <c:ptCount val="1"/>
                <c:pt idx="0">
                  <c:v>Empaque</c:v>
                </c:pt>
              </c:strCache>
            </c:strRef>
          </c:tx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BEA3-4100-929B-E6F63AF86E3A}"/>
              </c:ext>
            </c:extLst>
          </c:dPt>
          <c:cat>
            <c:numRef>
              <c:f>'[Directorio Dole 2018-2019 en-dic.xlsx]vtas dole'!$B$4:$B$5</c:f>
              <c:numCache>
                <c:formatCode>General</c:formatCode>
                <c:ptCount val="2"/>
                <c:pt idx="0">
                  <c:v>2018</c:v>
                </c:pt>
                <c:pt idx="1">
                  <c:v>2019</c:v>
                </c:pt>
              </c:numCache>
            </c:numRef>
          </c:cat>
          <c:val>
            <c:numRef>
              <c:f>'[Directorio Dole 2018-2019 en-dic.xlsx]vtas dole'!$C$4:$C$5</c:f>
              <c:numCache>
                <c:formatCode>#,##0</c:formatCode>
                <c:ptCount val="2"/>
                <c:pt idx="0">
                  <c:v>2365</c:v>
                </c:pt>
                <c:pt idx="1">
                  <c:v>2563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EA3-4100-929B-E6F63AF86E3A}"/>
            </c:ext>
          </c:extLst>
        </c:ser>
        <c:ser>
          <c:idx val="1"/>
          <c:order val="1"/>
          <c:tx>
            <c:strRef>
              <c:f>'[Directorio Dole 2018-2019 en-dic.xlsx]vtas dole'!$D$3</c:f>
              <c:strCache>
                <c:ptCount val="1"/>
                <c:pt idx="0">
                  <c:v>Campo</c:v>
                </c:pt>
              </c:strCache>
            </c:strRef>
          </c:tx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BEA3-4100-929B-E6F63AF86E3A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BEA3-4100-929B-E6F63AF86E3A}"/>
              </c:ext>
            </c:extLst>
          </c:dPt>
          <c:cat>
            <c:numRef>
              <c:f>'[Directorio Dole 2018-2019 en-dic.xlsx]vtas dole'!$B$4:$B$5</c:f>
              <c:numCache>
                <c:formatCode>General</c:formatCode>
                <c:ptCount val="2"/>
                <c:pt idx="0">
                  <c:v>2018</c:v>
                </c:pt>
                <c:pt idx="1">
                  <c:v>2019</c:v>
                </c:pt>
              </c:numCache>
            </c:numRef>
          </c:cat>
          <c:val>
            <c:numRef>
              <c:f>'[Directorio Dole 2018-2019 en-dic.xlsx]vtas dole'!$D$4:$D$5</c:f>
              <c:numCache>
                <c:formatCode>#,##0</c:formatCode>
                <c:ptCount val="2"/>
                <c:pt idx="0">
                  <c:v>975</c:v>
                </c:pt>
                <c:pt idx="1">
                  <c:v>962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EA3-4100-929B-E6F63AF86E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6571136"/>
        <c:axId val="114316352"/>
      </c:barChart>
      <c:catAx>
        <c:axId val="76571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crossAx val="114316352"/>
        <c:crosses val="autoZero"/>
        <c:auto val="1"/>
        <c:lblAlgn val="ctr"/>
        <c:lblOffset val="100"/>
        <c:noMultiLvlLbl val="0"/>
      </c:catAx>
      <c:valAx>
        <c:axId val="114316352"/>
        <c:scaling>
          <c:orientation val="minMax"/>
        </c:scaling>
        <c:delete val="0"/>
        <c:axPos val="l"/>
        <c:majorGridlines/>
        <c:numFmt formatCode="#,##0" sourceLinked="1"/>
        <c:majorTickMark val="none"/>
        <c:minorTickMark val="none"/>
        <c:tickLblPos val="nextTo"/>
        <c:crossAx val="76571136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9"/>
    </mc:Choice>
    <mc:Fallback>
      <c:style val="19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/>
            </a:pPr>
            <a:r>
              <a:rPr lang="es-EC"/>
              <a:t>Distribuidores 2018 - 2019 (Ton)</a:t>
            </a:r>
          </a:p>
          <a:p>
            <a:pPr>
              <a:defRPr/>
            </a:pPr>
            <a:r>
              <a:rPr lang="es-EC" sz="1600"/>
              <a:t>Ene-Dic</a:t>
            </a:r>
          </a:p>
        </c:rich>
      </c:tx>
      <c:layout>
        <c:manualLayout>
          <c:xMode val="edge"/>
          <c:yMode val="edge"/>
          <c:x val="7.2041910000156847E-2"/>
          <c:y val="1.1874795247331401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9"/>
          <c:order val="0"/>
          <c:tx>
            <c:strRef>
              <c:f>'[Directorio Dole 2018-2019 en-dic.xlsx]distribuidores'!$C$12</c:f>
              <c:strCache>
                <c:ptCount val="1"/>
                <c:pt idx="0">
                  <c:v>Jenny Maria Medina Vargas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/>
            <c:extLst>
              <c:ext xmlns:c16="http://schemas.microsoft.com/office/drawing/2014/chart" uri="{C3380CC4-5D6E-409C-BE32-E72D297353CC}">
                <c16:uniqueId val="{00000001-7D2D-4B3C-A8FB-F4DF7B1F991F}"/>
              </c:ext>
            </c:extLst>
          </c:dPt>
          <c:cat>
            <c:numRef>
              <c:f>'[Directorio Dole 2018-2019 en-dic.xlsx]distribuidores'!$D$3:$E$3</c:f>
              <c:numCache>
                <c:formatCode>General</c:formatCode>
                <c:ptCount val="2"/>
                <c:pt idx="0">
                  <c:v>2018</c:v>
                </c:pt>
                <c:pt idx="1">
                  <c:v>2019</c:v>
                </c:pt>
              </c:numCache>
            </c:numRef>
          </c:cat>
          <c:val>
            <c:numRef>
              <c:f>'[Directorio Dole 2018-2019 en-dic.xlsx]distribuidores'!$D$12:$E$12</c:f>
              <c:numCache>
                <c:formatCode>#,##0</c:formatCode>
                <c:ptCount val="2"/>
                <c:pt idx="0">
                  <c:v>7.8765281459265939</c:v>
                </c:pt>
                <c:pt idx="1">
                  <c:v>3.1437977091643283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D2D-4B3C-A8FB-F4DF7B1F991F}"/>
            </c:ext>
          </c:extLst>
        </c:ser>
        <c:ser>
          <c:idx val="3"/>
          <c:order val="1"/>
          <c:tx>
            <c:strRef>
              <c:f>'[Directorio Dole 2018-2019 en-dic.xlsx]distribuidores'!$C$6</c:f>
              <c:strCache>
                <c:ptCount val="1"/>
                <c:pt idx="0">
                  <c:v>Ochoa Banavides Manuel Alfredo</c:v>
                </c:pt>
              </c:strCache>
            </c:strRef>
          </c:tx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7D2D-4B3C-A8FB-F4DF7B1F991F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7D2D-4B3C-A8FB-F4DF7B1F991F}"/>
              </c:ext>
            </c:extLst>
          </c:dPt>
          <c:cat>
            <c:numRef>
              <c:f>'[Directorio Dole 2018-2019 en-dic.xlsx]distribuidores'!$D$3:$E$3</c:f>
              <c:numCache>
                <c:formatCode>General</c:formatCode>
                <c:ptCount val="2"/>
                <c:pt idx="0">
                  <c:v>2018</c:v>
                </c:pt>
                <c:pt idx="1">
                  <c:v>2019</c:v>
                </c:pt>
              </c:numCache>
            </c:numRef>
          </c:cat>
          <c:val>
            <c:numRef>
              <c:f>'[Directorio Dole 2018-2019 en-dic.xlsx]distribuidores'!$D$6:$E$6</c:f>
              <c:numCache>
                <c:formatCode>#,##0</c:formatCode>
                <c:ptCount val="2"/>
                <c:pt idx="0">
                  <c:v>33.460223205617517</c:v>
                </c:pt>
                <c:pt idx="1">
                  <c:v>260.97706371206357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D2D-4B3C-A8FB-F4DF7B1F991F}"/>
            </c:ext>
          </c:extLst>
        </c:ser>
        <c:ser>
          <c:idx val="6"/>
          <c:order val="2"/>
          <c:tx>
            <c:strRef>
              <c:f>'[Directorio Dole 2018-2019 en-dic.xlsx]distribuidores'!$C$9</c:f>
              <c:strCache>
                <c:ptCount val="1"/>
                <c:pt idx="0">
                  <c:v>Ugarte Orozco Nancy Marina</c:v>
                </c:pt>
              </c:strCache>
            </c:strRef>
          </c:tx>
          <c:invertIfNegative val="0"/>
          <c:cat>
            <c:numRef>
              <c:f>'[Directorio Dole 2018-2019 en-dic.xlsx]distribuidores'!$D$3:$E$3</c:f>
              <c:numCache>
                <c:formatCode>General</c:formatCode>
                <c:ptCount val="2"/>
                <c:pt idx="0">
                  <c:v>2018</c:v>
                </c:pt>
                <c:pt idx="1">
                  <c:v>2019</c:v>
                </c:pt>
              </c:numCache>
            </c:numRef>
          </c:cat>
          <c:val>
            <c:numRef>
              <c:f>'[Directorio Dole 2018-2019 en-dic.xlsx]distribuidores'!$D$9:$E$9</c:f>
              <c:numCache>
                <c:formatCode>#,##0</c:formatCode>
                <c:ptCount val="2"/>
                <c:pt idx="0">
                  <c:v>48.506368992498942</c:v>
                </c:pt>
                <c:pt idx="1">
                  <c:v>55.523288359799885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D2D-4B3C-A8FB-F4DF7B1F991F}"/>
            </c:ext>
          </c:extLst>
        </c:ser>
        <c:ser>
          <c:idx val="5"/>
          <c:order val="3"/>
          <c:tx>
            <c:strRef>
              <c:f>'[Directorio Dole 2018-2019 en-dic.xlsx]distribuidores'!$C$8</c:f>
              <c:strCache>
                <c:ptCount val="1"/>
                <c:pt idx="0">
                  <c:v>Banariv C. Ltda.</c:v>
                </c:pt>
              </c:strCache>
            </c:strRef>
          </c:tx>
          <c:invertIfNegative val="0"/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7D2D-4B3C-A8FB-F4DF7B1F991F}"/>
              </c:ext>
            </c:extLst>
          </c:dPt>
          <c:cat>
            <c:numRef>
              <c:f>'[Directorio Dole 2018-2019 en-dic.xlsx]distribuidores'!$D$3:$E$3</c:f>
              <c:numCache>
                <c:formatCode>General</c:formatCode>
                <c:ptCount val="2"/>
                <c:pt idx="0">
                  <c:v>2018</c:v>
                </c:pt>
                <c:pt idx="1">
                  <c:v>2019</c:v>
                </c:pt>
              </c:numCache>
            </c:numRef>
          </c:cat>
          <c:val>
            <c:numRef>
              <c:f>'[Directorio Dole 2018-2019 en-dic.xlsx]distribuidores'!$D$8:$E$8</c:f>
              <c:numCache>
                <c:formatCode>#,##0</c:formatCode>
                <c:ptCount val="2"/>
                <c:pt idx="0">
                  <c:v>69.191778001120397</c:v>
                </c:pt>
                <c:pt idx="1">
                  <c:v>72.360521990110357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D2D-4B3C-A8FB-F4DF7B1F991F}"/>
            </c:ext>
          </c:extLst>
        </c:ser>
        <c:ser>
          <c:idx val="2"/>
          <c:order val="4"/>
          <c:tx>
            <c:strRef>
              <c:f>'[Directorio Dole 2018-2019 en-dic.xlsx]distribuidores'!$C$5</c:f>
              <c:strCache>
                <c:ptCount val="1"/>
                <c:pt idx="0">
                  <c:v>Silvia Ruth Rubianes Freire</c:v>
                </c:pt>
              </c:strCache>
            </c:strRef>
          </c:tx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7D2D-4B3C-A8FB-F4DF7B1F991F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7D2D-4B3C-A8FB-F4DF7B1F991F}"/>
              </c:ext>
            </c:extLst>
          </c:dPt>
          <c:cat>
            <c:numRef>
              <c:f>'[Directorio Dole 2018-2019 en-dic.xlsx]distribuidores'!$D$3:$E$3</c:f>
              <c:numCache>
                <c:formatCode>General</c:formatCode>
                <c:ptCount val="2"/>
                <c:pt idx="0">
                  <c:v>2018</c:v>
                </c:pt>
                <c:pt idx="1">
                  <c:v>2019</c:v>
                </c:pt>
              </c:numCache>
            </c:numRef>
          </c:cat>
          <c:val>
            <c:numRef>
              <c:f>'[Directorio Dole 2018-2019 en-dic.xlsx]distribuidores'!$D$5:$E$5</c:f>
              <c:numCache>
                <c:formatCode>#,##0</c:formatCode>
                <c:ptCount val="2"/>
                <c:pt idx="0">
                  <c:v>231.23558105547539</c:v>
                </c:pt>
                <c:pt idx="1">
                  <c:v>281.4891610328051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7D2D-4B3C-A8FB-F4DF7B1F991F}"/>
            </c:ext>
          </c:extLst>
        </c:ser>
        <c:ser>
          <c:idx val="1"/>
          <c:order val="5"/>
          <c:tx>
            <c:strRef>
              <c:f>'[Directorio Dole 2018-2019 en-dic.xlsx]distribuidores'!$C$4</c:f>
              <c:strCache>
                <c:ptCount val="1"/>
                <c:pt idx="0">
                  <c:v>Agricultura Total Omniagri S.A.</c:v>
                </c:pt>
              </c:strCache>
            </c:strRef>
          </c:tx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C-7D2D-4B3C-A8FB-F4DF7B1F991F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D-7D2D-4B3C-A8FB-F4DF7B1F991F}"/>
              </c:ext>
            </c:extLst>
          </c:dPt>
          <c:cat>
            <c:numRef>
              <c:f>'[Directorio Dole 2018-2019 en-dic.xlsx]distribuidores'!$D$3:$E$3</c:f>
              <c:numCache>
                <c:formatCode>General</c:formatCode>
                <c:ptCount val="2"/>
                <c:pt idx="0">
                  <c:v>2018</c:v>
                </c:pt>
                <c:pt idx="1">
                  <c:v>2019</c:v>
                </c:pt>
              </c:numCache>
            </c:numRef>
          </c:cat>
          <c:val>
            <c:numRef>
              <c:f>'[Directorio Dole 2018-2019 en-dic.xlsx]distribuidores'!$D$4:$E$4</c:f>
              <c:numCache>
                <c:formatCode>#,##0</c:formatCode>
                <c:ptCount val="2"/>
                <c:pt idx="0">
                  <c:v>177.01505309804506</c:v>
                </c:pt>
                <c:pt idx="1">
                  <c:v>294.14417481768584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7D2D-4B3C-A8FB-F4DF7B1F991F}"/>
            </c:ext>
          </c:extLst>
        </c:ser>
        <c:ser>
          <c:idx val="8"/>
          <c:order val="6"/>
          <c:tx>
            <c:strRef>
              <c:f>'[Directorio Dole 2018-2019 en-dic.xlsx]distribuidores'!$C$11</c:f>
              <c:strCache>
                <c:ptCount val="1"/>
                <c:pt idx="0">
                  <c:v>Agripac S.A.</c:v>
                </c:pt>
              </c:strCache>
            </c:strRef>
          </c:tx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F-7D2D-4B3C-A8FB-F4DF7B1F991F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0-7D2D-4B3C-A8FB-F4DF7B1F991F}"/>
              </c:ext>
            </c:extLst>
          </c:dPt>
          <c:cat>
            <c:numRef>
              <c:f>'[Directorio Dole 2018-2019 en-dic.xlsx]distribuidores'!$D$3:$E$3</c:f>
              <c:numCache>
                <c:formatCode>General</c:formatCode>
                <c:ptCount val="2"/>
                <c:pt idx="0">
                  <c:v>2018</c:v>
                </c:pt>
                <c:pt idx="1">
                  <c:v>2019</c:v>
                </c:pt>
              </c:numCache>
            </c:numRef>
          </c:cat>
          <c:val>
            <c:numRef>
              <c:f>'[Directorio Dole 2018-2019 en-dic.xlsx]distribuidores'!$D$11:$E$11</c:f>
              <c:numCache>
                <c:formatCode>#,##0</c:formatCode>
                <c:ptCount val="2"/>
                <c:pt idx="0">
                  <c:v>32.882482678167747</c:v>
                </c:pt>
                <c:pt idx="1">
                  <c:v>26.616399135638545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7D2D-4B3C-A8FB-F4DF7B1F991F}"/>
            </c:ext>
          </c:extLst>
        </c:ser>
        <c:ser>
          <c:idx val="7"/>
          <c:order val="7"/>
          <c:tx>
            <c:strRef>
              <c:f>'[Directorio Dole 2018-2019 en-dic.xlsx]distribuidores'!$C$10</c:f>
              <c:strCache>
                <c:ptCount val="1"/>
                <c:pt idx="0">
                  <c:v>Centro de Insumos Agricolas</c:v>
                </c:pt>
              </c:strCache>
            </c:strRef>
          </c:tx>
          <c:invertIfNegative val="0"/>
          <c:cat>
            <c:numRef>
              <c:f>'[Directorio Dole 2018-2019 en-dic.xlsx]distribuidores'!$D$3:$E$3</c:f>
              <c:numCache>
                <c:formatCode>General</c:formatCode>
                <c:ptCount val="2"/>
                <c:pt idx="0">
                  <c:v>2018</c:v>
                </c:pt>
                <c:pt idx="1">
                  <c:v>2019</c:v>
                </c:pt>
              </c:numCache>
            </c:numRef>
          </c:cat>
          <c:val>
            <c:numRef>
              <c:f>'[Directorio Dole 2018-2019 en-dic.xlsx]distribuidores'!$D$10:$E$10</c:f>
              <c:numCache>
                <c:formatCode>#,##0</c:formatCode>
                <c:ptCount val="2"/>
                <c:pt idx="0">
                  <c:v>51.050868257175715</c:v>
                </c:pt>
                <c:pt idx="1">
                  <c:v>69.76850589015794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7D2D-4B3C-A8FB-F4DF7B1F991F}"/>
            </c:ext>
          </c:extLst>
        </c:ser>
        <c:ser>
          <c:idx val="4"/>
          <c:order val="8"/>
          <c:tx>
            <c:strRef>
              <c:f>'[Directorio Dole 2018-2019 en-dic.xlsx]distribuidores'!$C$7</c:f>
              <c:strCache>
                <c:ptCount val="1"/>
                <c:pt idx="0">
                  <c:v>Agrorense Cia.Ltda.</c:v>
                </c:pt>
              </c:strCache>
            </c:strRef>
          </c:tx>
          <c:invertIfNegative val="0"/>
          <c:cat>
            <c:numRef>
              <c:f>'[Directorio Dole 2018-2019 en-dic.xlsx]distribuidores'!$D$3:$E$3</c:f>
              <c:numCache>
                <c:formatCode>General</c:formatCode>
                <c:ptCount val="2"/>
                <c:pt idx="0">
                  <c:v>2018</c:v>
                </c:pt>
                <c:pt idx="1">
                  <c:v>2019</c:v>
                </c:pt>
              </c:numCache>
            </c:numRef>
          </c:cat>
          <c:val>
            <c:numRef>
              <c:f>'[Directorio Dole 2018-2019 en-dic.xlsx]distribuidores'!$D$7:$E$7</c:f>
              <c:numCache>
                <c:formatCode>#,##0</c:formatCode>
                <c:ptCount val="2"/>
                <c:pt idx="0">
                  <c:v>159.59658646970183</c:v>
                </c:pt>
                <c:pt idx="1">
                  <c:v>178.82858637466649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7D2D-4B3C-A8FB-F4DF7B1F99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11138304"/>
        <c:axId val="115033216"/>
      </c:barChart>
      <c:catAx>
        <c:axId val="111138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crossAx val="115033216"/>
        <c:crosses val="autoZero"/>
        <c:auto val="1"/>
        <c:lblAlgn val="ctr"/>
        <c:lblOffset val="100"/>
        <c:noMultiLvlLbl val="0"/>
      </c:catAx>
      <c:valAx>
        <c:axId val="115033216"/>
        <c:scaling>
          <c:orientation val="minMax"/>
        </c:scaling>
        <c:delete val="0"/>
        <c:axPos val="l"/>
        <c:majorGridlines/>
        <c:numFmt formatCode="#,##0" sourceLinked="1"/>
        <c:majorTickMark val="none"/>
        <c:minorTickMark val="none"/>
        <c:tickLblPos val="nextTo"/>
        <c:crossAx val="11113830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8258087370980467"/>
          <c:y val="0"/>
          <c:w val="0.2065191697663559"/>
          <c:h val="0.9888579387186629"/>
        </c:manualLayout>
      </c:layout>
      <c:overlay val="0"/>
    </c:legend>
    <c:plotVisOnly val="1"/>
    <c:dispBlanksAs val="gap"/>
    <c:showDLblsOverMax val="0"/>
  </c:chart>
  <c:spPr>
    <a:ln>
      <a:noFill/>
    </a:ln>
  </c:spPr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24AE56D9-C710-4536-A54A-8600B049035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5967521-E2D5-4B69-8BE5-FFCC904F81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334CE0-36D3-401D-87E5-6A53F0B93B53}" type="datetimeFigureOut">
              <a:rPr lang="x-none" smtClean="0"/>
              <a:t>3/30/2020</a:t>
            </a:fld>
            <a:endParaRPr lang="x-non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3DB5706-EDF1-4940-A220-C7072785093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EDBA7D5-F9A3-4920-AB5D-BD73025C0EB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786FA-A9C2-4800-8232-E461EF605951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0760242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143CB8-8147-4CB1-B352-98E8D39A3E01}" type="datetimeFigureOut">
              <a:rPr lang="x-none" smtClean="0"/>
              <a:t>3/30/2020</a:t>
            </a:fld>
            <a:endParaRPr lang="x-non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x-non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169B56-E592-40B3-AAEC-A541ADBFBE0B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9462727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1 Marcador de imagen de diapositiva">
            <a:extLst>
              <a:ext uri="{FF2B5EF4-FFF2-40B4-BE49-F238E27FC236}">
                <a16:creationId xmlns:a16="http://schemas.microsoft.com/office/drawing/2014/main" id="{E1E01A51-7639-4B75-A409-2BFD7D9952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2 Marcador de notas">
            <a:extLst>
              <a:ext uri="{FF2B5EF4-FFF2-40B4-BE49-F238E27FC236}">
                <a16:creationId xmlns:a16="http://schemas.microsoft.com/office/drawing/2014/main" id="{31736F73-E2FC-4A6E-B242-F811EFF7824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EC" altLang="es-EC"/>
          </a:p>
        </p:txBody>
      </p:sp>
      <p:sp>
        <p:nvSpPr>
          <p:cNvPr id="6148" name="3 Marcador de número de diapositiva">
            <a:extLst>
              <a:ext uri="{FF2B5EF4-FFF2-40B4-BE49-F238E27FC236}">
                <a16:creationId xmlns:a16="http://schemas.microsoft.com/office/drawing/2014/main" id="{7ABA78FA-381D-4D85-8196-3599E84FA1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7238" indent="-290513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5225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31950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8675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55875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13075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70275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27475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F8BBDC6-4050-4F45-AAAC-E82E9168CAAA}" type="slidenum">
              <a:rPr lang="es-EC" altLang="es-EC">
                <a:latin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38</a:t>
            </a:fld>
            <a:endParaRPr lang="es-EC" altLang="es-EC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1 Marcador de imagen de diapositiva">
            <a:extLst>
              <a:ext uri="{FF2B5EF4-FFF2-40B4-BE49-F238E27FC236}">
                <a16:creationId xmlns:a16="http://schemas.microsoft.com/office/drawing/2014/main" id="{97A5F767-D5BB-43EE-AD47-B8A54FA87C5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2 Marcador de notas">
            <a:extLst>
              <a:ext uri="{FF2B5EF4-FFF2-40B4-BE49-F238E27FC236}">
                <a16:creationId xmlns:a16="http://schemas.microsoft.com/office/drawing/2014/main" id="{137B553A-CB44-4ED4-A1D2-49A13479C5D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EC" altLang="es-EC"/>
          </a:p>
        </p:txBody>
      </p:sp>
      <p:sp>
        <p:nvSpPr>
          <p:cNvPr id="6148" name="3 Marcador de número de diapositiva">
            <a:extLst>
              <a:ext uri="{FF2B5EF4-FFF2-40B4-BE49-F238E27FC236}">
                <a16:creationId xmlns:a16="http://schemas.microsoft.com/office/drawing/2014/main" id="{7FDBC459-E7D5-4153-B461-3C3F923311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433DEE3-9B28-4773-819B-DCD3D45523EF}" type="slidenum">
              <a:rPr lang="es-EC" altLang="es-EC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42</a:t>
            </a:fld>
            <a:endParaRPr lang="es-EC" altLang="es-EC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Page titre graphiq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745C-1675-4804-8D71-BA76B70D98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0" y="1122364"/>
            <a:ext cx="4071938" cy="668337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AF63ED-8D8A-49C0-8907-74CBFAD8510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2000" y="1866911"/>
            <a:ext cx="4071938" cy="66833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350">
                <a:solidFill>
                  <a:schemeClr val="bg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Document Subtitle </a:t>
            </a:r>
            <a:r>
              <a:rPr lang="fr-CA" dirty="0"/>
              <a:t>– Date</a:t>
            </a:r>
            <a:endParaRPr lang="en-CA" dirty="0"/>
          </a:p>
        </p:txBody>
      </p:sp>
      <p:pic>
        <p:nvPicPr>
          <p:cNvPr id="5" name="Picture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07851B4-550E-4480-B9DC-9CFB78B9AC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369" y="2953759"/>
            <a:ext cx="4106012" cy="232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98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C graphique 1B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10" name="Text Placeholder 49">
            <a:extLst>
              <a:ext uri="{FF2B5EF4-FFF2-40B4-BE49-F238E27FC236}">
                <a16:creationId xmlns:a16="http://schemas.microsoft.com/office/drawing/2014/main" id="{C73974E0-2FB3-46CB-A9D6-15E516B575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1260756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311" y="-1"/>
            <a:ext cx="7487725" cy="95613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0" numCol="1" anchor="ctr" anchorCtr="0" compatLnSpc="1">
            <a:prstTxWarp prst="textNoShape">
              <a:avLst/>
            </a:prstTxWarp>
            <a:normAutofit/>
          </a:bodyPr>
          <a:lstStyle>
            <a:lvl1pPr>
              <a:defRPr lang="en-CA" dirty="0"/>
            </a:lvl1pPr>
          </a:lstStyle>
          <a:p>
            <a:pPr lvl="0" defTabSz="257175" fontAlgn="base">
              <a:lnSpc>
                <a:spcPct val="100000"/>
              </a:lnSpc>
              <a:spcAft>
                <a:spcPct val="0"/>
              </a:spcAft>
            </a:pPr>
            <a:r>
              <a:rPr lang="en-US" dirty="0"/>
              <a:t>Click to edit Master title style</a:t>
            </a:r>
            <a:endParaRPr lang="en-CA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A771E30-0B91-4F17-AE50-79F96AA37745}"/>
              </a:ext>
            </a:extLst>
          </p:cNvPr>
          <p:cNvCxnSpPr/>
          <p:nvPr userDrawn="1"/>
        </p:nvCxnSpPr>
        <p:spPr>
          <a:xfrm>
            <a:off x="1" y="956135"/>
            <a:ext cx="770589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7028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C Section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745C-1675-4804-8D71-BA76B70D98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0081" y="2951154"/>
            <a:ext cx="7858125" cy="668337"/>
          </a:xfrm>
        </p:spPr>
        <p:txBody>
          <a:bodyPr anchor="t" anchorCtr="0">
            <a:no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29316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8414C0-F95E-419C-BED8-2EF1098CE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1B26A40-0051-4555-AD41-4ED4FE185E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AC5AA5-9CFE-463D-9FDC-A2B0B7800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64DE-2993-4948-89C2-FE5F2E2B3552}" type="datetimeFigureOut">
              <a:rPr lang="es-EC" smtClean="0"/>
              <a:t>30/3/2020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3772EF-1EF6-44CE-97CF-4B631BF37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1D09A6-E4C7-4FA4-973C-084B4A9F8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746C-C060-40B6-9199-5CB3F04BE77C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242324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39EEA5-56E6-4A37-BFBD-568F165EA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96EA21-FEBA-4987-97C2-3DE19DCCB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9B0D77-B94B-442B-9C13-A73B4847F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64DE-2993-4948-89C2-FE5F2E2B3552}" type="datetimeFigureOut">
              <a:rPr lang="es-EC" smtClean="0"/>
              <a:t>30/3/2020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C916FE-C7F9-481E-8B4F-8E0E6F023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03BF87-D64F-4A86-9677-B34364E3F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746C-C060-40B6-9199-5CB3F04BE77C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6564000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2032CD-434C-4CD4-9500-B64745954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B7E054-AB53-46E3-AC0C-92678DD47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8A157F5-B612-4350-BB3B-81E951381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0C240099-2393-40B0-8949-8484408C6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32F325-6FFE-4BFE-9EAD-8547AAAAD314}" type="datetimeFigureOut">
              <a:rPr lang="es-ES"/>
              <a:pPr>
                <a:defRPr/>
              </a:pPr>
              <a:t>30/03/2020</a:t>
            </a:fld>
            <a:endParaRPr lang="es-ES"/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3342F2F9-347C-48AC-9EB4-7694087A6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CEF9CE15-1806-48B9-9F0B-B380CA148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CBB70B-D2DF-4D73-B045-4B1484E8B951}" type="slidenum">
              <a:rPr lang="es-ES" altLang="es-EC"/>
              <a:pPr>
                <a:defRPr/>
              </a:pPr>
              <a:t>‹#›</a:t>
            </a:fld>
            <a:endParaRPr lang="es-ES" altLang="es-EC"/>
          </a:p>
        </p:txBody>
      </p:sp>
    </p:spTree>
    <p:extLst>
      <p:ext uri="{BB962C8B-B14F-4D97-AF65-F5344CB8AC3E}">
        <p14:creationId xmlns:p14="http://schemas.microsoft.com/office/powerpoint/2010/main" val="6754644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texte 1 colonne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E9D1E9C-E06C-45AD-8438-70FBDC2DC30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  <a:lvl2pPr marL="135000" marR="0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lvl2pPr>
          </a:lstStyle>
          <a:p>
            <a:pPr lvl="0"/>
            <a:r>
              <a:rPr lang="fr-CA" dirty="0"/>
              <a:t>Section 1</a:t>
            </a:r>
            <a:endParaRPr lang="en-US" dirty="0"/>
          </a:p>
          <a:p>
            <a:pPr marL="135000" marR="0" lvl="1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nam</a:t>
            </a:r>
            <a:r>
              <a:rPr lang="en-US" dirty="0"/>
              <a:t> et </a:t>
            </a:r>
            <a:r>
              <a:rPr lang="en-US" dirty="0" err="1"/>
              <a:t>integre</a:t>
            </a:r>
            <a:r>
              <a:rPr lang="en-US" dirty="0"/>
              <a:t> </a:t>
            </a:r>
            <a:r>
              <a:rPr lang="en-US" dirty="0" err="1"/>
              <a:t>salutatus</a:t>
            </a:r>
            <a:r>
              <a:rPr lang="en-US" dirty="0"/>
              <a:t> </a:t>
            </a:r>
            <a:r>
              <a:rPr lang="en-US" dirty="0" err="1"/>
              <a:t>contentiones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populo </a:t>
            </a:r>
            <a:r>
              <a:rPr lang="en-US" dirty="0" err="1"/>
              <a:t>pericula</a:t>
            </a:r>
            <a:r>
              <a:rPr lang="en-US" dirty="0"/>
              <a:t>. </a:t>
            </a:r>
            <a:r>
              <a:rPr lang="en-US" dirty="0" err="1"/>
              <a:t>Hinc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</a:t>
            </a:r>
            <a:r>
              <a:rPr lang="en-US" dirty="0" err="1"/>
              <a:t>tibique</a:t>
            </a:r>
            <a:r>
              <a:rPr lang="en-US" dirty="0"/>
              <a:t> et sit. Postulant </a:t>
            </a:r>
            <a:r>
              <a:rPr lang="en-US" dirty="0" err="1"/>
              <a:t>quaerendum</a:t>
            </a:r>
            <a:r>
              <a:rPr lang="en-US" dirty="0"/>
              <a:t> no duo, cum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. 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  <a:p>
            <a:pPr lvl="1"/>
            <a:endParaRPr lang="en-US" dirty="0"/>
          </a:p>
          <a:p>
            <a:pPr lvl="0"/>
            <a:r>
              <a:rPr lang="fr-CA" dirty="0"/>
              <a:t>Section 2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384107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texte 2 colonne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373D6C-260F-4DA5-AF23-B16F850E50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87999" y="1721563"/>
            <a:ext cx="3672000" cy="3503613"/>
          </a:xfrm>
        </p:spPr>
        <p:txBody>
          <a:bodyPr/>
          <a:lstStyle>
            <a:lvl1pPr>
              <a:defRPr/>
            </a:lvl1pPr>
            <a:lvl2pPr marL="135000" marR="0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lvl2pPr>
          </a:lstStyle>
          <a:p>
            <a:pPr lvl="0"/>
            <a:r>
              <a:rPr lang="fr-CA" dirty="0"/>
              <a:t>Section 1</a:t>
            </a:r>
            <a:endParaRPr lang="en-US" dirty="0"/>
          </a:p>
          <a:p>
            <a:pPr marL="135000" marR="0" lvl="1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nam</a:t>
            </a:r>
            <a:r>
              <a:rPr lang="en-US" dirty="0"/>
              <a:t> et </a:t>
            </a:r>
            <a:r>
              <a:rPr lang="en-US" dirty="0" err="1"/>
              <a:t>integre</a:t>
            </a:r>
            <a:r>
              <a:rPr lang="en-US" dirty="0"/>
              <a:t> </a:t>
            </a:r>
            <a:r>
              <a:rPr lang="en-US" dirty="0" err="1"/>
              <a:t>salutatus</a:t>
            </a:r>
            <a:r>
              <a:rPr lang="en-US" dirty="0"/>
              <a:t> </a:t>
            </a:r>
            <a:r>
              <a:rPr lang="en-US" dirty="0" err="1"/>
              <a:t>contentiones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populo </a:t>
            </a:r>
            <a:r>
              <a:rPr lang="en-US" dirty="0" err="1"/>
              <a:t>pericula</a:t>
            </a:r>
            <a:r>
              <a:rPr lang="en-US" dirty="0"/>
              <a:t>. </a:t>
            </a:r>
            <a:r>
              <a:rPr lang="en-US" dirty="0" err="1"/>
              <a:t>Hinc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</a:t>
            </a:r>
            <a:r>
              <a:rPr lang="en-US" dirty="0" err="1"/>
              <a:t>tibique</a:t>
            </a:r>
            <a:r>
              <a:rPr lang="en-US" dirty="0"/>
              <a:t> et sit. Postulant </a:t>
            </a:r>
            <a:r>
              <a:rPr lang="en-US" dirty="0" err="1"/>
              <a:t>quaerendum</a:t>
            </a:r>
            <a:r>
              <a:rPr lang="en-US" dirty="0"/>
              <a:t> no duo, cum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. 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AF237A-8155-4D73-B464-9612437BAA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31791" y="1721562"/>
            <a:ext cx="3672000" cy="3503613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Section 2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157253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0904E7-F8A6-4177-9575-1915A9ED78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788770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FBABB2-97D1-4528-90B5-9E07B82A74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52251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C Section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745C-1675-4804-8D71-BA76B70D98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0081" y="2951154"/>
            <a:ext cx="7858125" cy="668337"/>
          </a:xfrm>
        </p:spPr>
        <p:txBody>
          <a:bodyPr anchor="t" anchorCtr="0">
            <a:no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083380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Photo/textes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325DC1E-41FF-4916-ACB6-2CA905E20A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88244" y="1720851"/>
            <a:ext cx="3383756" cy="3503613"/>
          </a:xfrm>
        </p:spPr>
        <p:txBody>
          <a:bodyPr/>
          <a:lstStyle/>
          <a:p>
            <a:endParaRPr lang="en-CA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E0ECEE7B-B772-477C-B8F7-4FCF5CBC11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72561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Tablea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0D653-2895-4061-B690-1D501F8B25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Table page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142852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0D653-2895-4061-B690-1D501F8B25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Video page</a:t>
            </a:r>
            <a:endParaRPr lang="en-CA" dirty="0"/>
          </a:p>
        </p:txBody>
      </p:sp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82B5E518-44D8-4B39-837B-3948F3271669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1695450" y="1058781"/>
            <a:ext cx="5541169" cy="4286250"/>
          </a:xfrm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36217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C graphiq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2E9D1C9-8532-4357-834A-83D94E7214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3976461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C graphique 1B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10" name="Text Placeholder 49">
            <a:extLst>
              <a:ext uri="{FF2B5EF4-FFF2-40B4-BE49-F238E27FC236}">
                <a16:creationId xmlns:a16="http://schemas.microsoft.com/office/drawing/2014/main" id="{C73974E0-2FB3-46CB-A9D6-15E516B575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16545275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C Emballages Section 3">
    <p:bg>
      <p:bgPr>
        <a:blipFill dpi="0" rotWithShape="1">
          <a:blip r:embed="rId2">
            <a:lum/>
          </a:blip>
          <a:srcRect/>
          <a:stretch>
            <a:fillRect l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745C-1675-4804-8D71-BA76B70D98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57788" y="2865429"/>
            <a:ext cx="3679031" cy="1468447"/>
          </a:xfrm>
        </p:spPr>
        <p:txBody>
          <a:bodyPr anchor="t" anchorCtr="0">
            <a:noAutofit/>
          </a:bodyPr>
          <a:lstStyle>
            <a:lvl1pPr marL="514350" indent="-514350" algn="l">
              <a:lnSpc>
                <a:spcPts val="3600"/>
              </a:lnSpc>
              <a:buFontTx/>
              <a:buBlip>
                <a:blip r:embed="rId3"/>
              </a:buBlip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TC Packaging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285105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C Emballages textes 1 colonne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E9D1E9C-E06C-45AD-8438-70FBDC2DC30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  <a:lvl2pPr marL="135000" marR="0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lvl2pPr>
          </a:lstStyle>
          <a:p>
            <a:pPr lvl="0"/>
            <a:r>
              <a:rPr lang="fr-CA" dirty="0"/>
              <a:t>Section 1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endParaRPr lang="en-US" dirty="0"/>
          </a:p>
          <a:p>
            <a:pPr lvl="0"/>
            <a:r>
              <a:rPr lang="fr-CA" dirty="0"/>
              <a:t>Section 2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endParaRPr lang="en-CA" dirty="0"/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741433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C Emballages textes 2 colonnes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/>
              <a:t>Pge</a:t>
            </a:r>
            <a:r>
              <a:rPr lang="en-US" dirty="0"/>
              <a:t> Title</a:t>
            </a:r>
            <a:endParaRPr lang="en-C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373D6C-260F-4DA5-AF23-B16F850E50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87999" y="1721563"/>
            <a:ext cx="3672000" cy="3503613"/>
          </a:xfrm>
        </p:spPr>
        <p:txBody>
          <a:bodyPr/>
          <a:lstStyle>
            <a:lvl1pPr>
              <a:defRPr/>
            </a:lvl1pPr>
            <a:lvl2pPr marL="135000" marR="0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lvl2pPr>
          </a:lstStyle>
          <a:p>
            <a:pPr lvl="0"/>
            <a:r>
              <a:rPr lang="fr-CA" dirty="0"/>
              <a:t>Section 1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AF237A-8155-4D73-B464-9612437BAA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31791" y="1721562"/>
            <a:ext cx="3672000" cy="3503613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Section 2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92735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C Emballages textes/Graphiques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0904E7-F8A6-4177-9575-1915A9ED78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671019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C page fin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558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C Section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745C-1675-4804-8D71-BA76B70D98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64519" y="1122354"/>
            <a:ext cx="6643688" cy="668337"/>
          </a:xfrm>
        </p:spPr>
        <p:txBody>
          <a:bodyPr anchor="t" anchorCtr="0">
            <a:no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Titre</a:t>
            </a:r>
            <a:r>
              <a:rPr lang="en-US" dirty="0"/>
              <a:t> de section</a:t>
            </a:r>
            <a:br>
              <a:rPr lang="en-US" dirty="0"/>
            </a:b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865546-89AD-49D6-9E4F-C19D0996469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64519" y="2209800"/>
            <a:ext cx="6693694" cy="243840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Section </a:t>
            </a:r>
          </a:p>
          <a:p>
            <a:pPr lvl="1"/>
            <a:r>
              <a:rPr lang="en-US" dirty="0"/>
              <a:t>Section level 2</a:t>
            </a:r>
          </a:p>
          <a:p>
            <a:pPr lvl="2"/>
            <a:r>
              <a:rPr lang="en-US" dirty="0"/>
              <a:t>Section level 3</a:t>
            </a:r>
          </a:p>
          <a:p>
            <a:pPr lvl="3"/>
            <a:r>
              <a:rPr lang="en-US" dirty="0"/>
              <a:t>Section level 4</a:t>
            </a:r>
          </a:p>
          <a:p>
            <a:pPr lvl="4"/>
            <a:r>
              <a:rPr lang="en-US" dirty="0"/>
              <a:t>Section level 5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15070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texte 1 colonne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E9D1E9C-E06C-45AD-8438-70FBDC2DC30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  <a:lvl2pPr marL="135000" marR="0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lvl2pPr>
          </a:lstStyle>
          <a:p>
            <a:pPr lvl="0"/>
            <a:r>
              <a:rPr lang="fr-CA" dirty="0"/>
              <a:t>Section 1</a:t>
            </a:r>
            <a:endParaRPr lang="en-US" dirty="0"/>
          </a:p>
          <a:p>
            <a:pPr marL="135000" marR="0" lvl="1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nam</a:t>
            </a:r>
            <a:r>
              <a:rPr lang="en-US" dirty="0"/>
              <a:t> et </a:t>
            </a:r>
            <a:r>
              <a:rPr lang="en-US" dirty="0" err="1"/>
              <a:t>integre</a:t>
            </a:r>
            <a:r>
              <a:rPr lang="en-US" dirty="0"/>
              <a:t> </a:t>
            </a:r>
            <a:r>
              <a:rPr lang="en-US" dirty="0" err="1"/>
              <a:t>salutatus</a:t>
            </a:r>
            <a:r>
              <a:rPr lang="en-US" dirty="0"/>
              <a:t> </a:t>
            </a:r>
            <a:r>
              <a:rPr lang="en-US" dirty="0" err="1"/>
              <a:t>contentiones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populo </a:t>
            </a:r>
            <a:r>
              <a:rPr lang="en-US" dirty="0" err="1"/>
              <a:t>pericula</a:t>
            </a:r>
            <a:r>
              <a:rPr lang="en-US" dirty="0"/>
              <a:t>. </a:t>
            </a:r>
            <a:r>
              <a:rPr lang="en-US" dirty="0" err="1"/>
              <a:t>Hinc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</a:t>
            </a:r>
            <a:r>
              <a:rPr lang="en-US" dirty="0" err="1"/>
              <a:t>tibique</a:t>
            </a:r>
            <a:r>
              <a:rPr lang="en-US" dirty="0"/>
              <a:t> et sit. Postulant </a:t>
            </a:r>
            <a:r>
              <a:rPr lang="en-US" dirty="0" err="1"/>
              <a:t>quaerendum</a:t>
            </a:r>
            <a:r>
              <a:rPr lang="en-US" dirty="0"/>
              <a:t> no duo, cum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. 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  <a:p>
            <a:pPr lvl="1"/>
            <a:endParaRPr lang="en-US" dirty="0"/>
          </a:p>
          <a:p>
            <a:pPr lvl="0"/>
            <a:r>
              <a:rPr lang="fr-CA" dirty="0"/>
              <a:t>Section 2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464451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texte 2 colonne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373D6C-260F-4DA5-AF23-B16F850E50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87999" y="1721563"/>
            <a:ext cx="3672000" cy="3503613"/>
          </a:xfrm>
        </p:spPr>
        <p:txBody>
          <a:bodyPr/>
          <a:lstStyle>
            <a:lvl1pPr>
              <a:defRPr/>
            </a:lvl1pPr>
            <a:lvl2pPr marL="135000" marR="0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lvl2pPr>
          </a:lstStyle>
          <a:p>
            <a:pPr lvl="0"/>
            <a:r>
              <a:rPr lang="fr-CA" dirty="0"/>
              <a:t>Section 1</a:t>
            </a:r>
            <a:endParaRPr lang="en-US" dirty="0"/>
          </a:p>
          <a:p>
            <a:pPr marL="135000" marR="0" lvl="1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nam</a:t>
            </a:r>
            <a:r>
              <a:rPr lang="en-US" dirty="0"/>
              <a:t> et </a:t>
            </a:r>
            <a:r>
              <a:rPr lang="en-US" dirty="0" err="1"/>
              <a:t>integre</a:t>
            </a:r>
            <a:r>
              <a:rPr lang="en-US" dirty="0"/>
              <a:t> </a:t>
            </a:r>
            <a:r>
              <a:rPr lang="en-US" dirty="0" err="1"/>
              <a:t>salutatus</a:t>
            </a:r>
            <a:r>
              <a:rPr lang="en-US" dirty="0"/>
              <a:t> </a:t>
            </a:r>
            <a:r>
              <a:rPr lang="en-US" dirty="0" err="1"/>
              <a:t>contentiones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populo </a:t>
            </a:r>
            <a:r>
              <a:rPr lang="en-US" dirty="0" err="1"/>
              <a:t>pericula</a:t>
            </a:r>
            <a:r>
              <a:rPr lang="en-US" dirty="0"/>
              <a:t>. </a:t>
            </a:r>
            <a:r>
              <a:rPr lang="en-US" dirty="0" err="1"/>
              <a:t>Hinc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</a:t>
            </a:r>
            <a:r>
              <a:rPr lang="en-US" dirty="0" err="1"/>
              <a:t>tibique</a:t>
            </a:r>
            <a:r>
              <a:rPr lang="en-US" dirty="0"/>
              <a:t> et sit. Postulant </a:t>
            </a:r>
            <a:r>
              <a:rPr lang="en-US" dirty="0" err="1"/>
              <a:t>quaerendum</a:t>
            </a:r>
            <a:r>
              <a:rPr lang="en-US" dirty="0"/>
              <a:t> no duo, cum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. 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AF237A-8155-4D73-B464-9612437BAA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31791" y="1721562"/>
            <a:ext cx="3672000" cy="3503613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Section 2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09701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0904E7-F8A6-4177-9575-1915A9ED78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3089425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FBABB2-97D1-4528-90B5-9E07B82A74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683557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Photo/textes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325DC1E-41FF-4916-ACB6-2CA905E20A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88244" y="1720851"/>
            <a:ext cx="3383756" cy="3503613"/>
          </a:xfrm>
        </p:spPr>
        <p:txBody>
          <a:bodyPr/>
          <a:lstStyle/>
          <a:p>
            <a:endParaRPr lang="en-CA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E0ECEE7B-B772-477C-B8F7-4FCF5CBC11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758462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Tablea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0D653-2895-4061-B690-1D501F8B25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Table page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394235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0D653-2895-4061-B690-1D501F8B25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Video page</a:t>
            </a:r>
            <a:endParaRPr lang="en-CA" dirty="0"/>
          </a:p>
        </p:txBody>
      </p:sp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82B5E518-44D8-4B39-837B-3948F3271669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1695450" y="1058781"/>
            <a:ext cx="5541169" cy="4286250"/>
          </a:xfrm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408225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C graphiq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2E9D1C9-8532-4357-834A-83D94E7214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10988931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C graphiq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2E9D1C9-8532-4357-834A-83D94E7214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313391559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C graphique 1B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10" name="Text Placeholder 49">
            <a:extLst>
              <a:ext uri="{FF2B5EF4-FFF2-40B4-BE49-F238E27FC236}">
                <a16:creationId xmlns:a16="http://schemas.microsoft.com/office/drawing/2014/main" id="{C73974E0-2FB3-46CB-A9D6-15E516B575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3512814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6FDA78-980A-4151-B039-D94F718687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8CFF09-2A86-42FE-8053-206676EB2C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4F0207-B6EE-4A34-93EC-F76307547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5DE4-4941-4E1D-BE79-C5085528C1A6}" type="datetimeFigureOut">
              <a:rPr lang="es-EC" smtClean="0"/>
              <a:t>30/3/2020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374CC9-38E8-40F2-8046-F25AEAF66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E5AFB56-E329-439A-92C5-8A05F5CF8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35372-932B-4AC7-9F60-D708965FC4E8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01105790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texte 1 colonne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E9D1E9C-E06C-45AD-8438-70FBDC2DC30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  <a:lvl2pPr marL="135000" marR="0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lvl2pPr>
          </a:lstStyle>
          <a:p>
            <a:pPr lvl="0"/>
            <a:r>
              <a:rPr lang="fr-CA" dirty="0"/>
              <a:t>Section 1</a:t>
            </a:r>
            <a:endParaRPr lang="en-US" dirty="0"/>
          </a:p>
          <a:p>
            <a:pPr marL="135000" marR="0" lvl="1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nam</a:t>
            </a:r>
            <a:r>
              <a:rPr lang="en-US" dirty="0"/>
              <a:t> et </a:t>
            </a:r>
            <a:r>
              <a:rPr lang="en-US" dirty="0" err="1"/>
              <a:t>integre</a:t>
            </a:r>
            <a:r>
              <a:rPr lang="en-US" dirty="0"/>
              <a:t> </a:t>
            </a:r>
            <a:r>
              <a:rPr lang="en-US" dirty="0" err="1"/>
              <a:t>salutatus</a:t>
            </a:r>
            <a:r>
              <a:rPr lang="en-US" dirty="0"/>
              <a:t> </a:t>
            </a:r>
            <a:r>
              <a:rPr lang="en-US" dirty="0" err="1"/>
              <a:t>contentiones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populo </a:t>
            </a:r>
            <a:r>
              <a:rPr lang="en-US" dirty="0" err="1"/>
              <a:t>pericula</a:t>
            </a:r>
            <a:r>
              <a:rPr lang="en-US" dirty="0"/>
              <a:t>. </a:t>
            </a:r>
            <a:r>
              <a:rPr lang="en-US" dirty="0" err="1"/>
              <a:t>Hinc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</a:t>
            </a:r>
            <a:r>
              <a:rPr lang="en-US" dirty="0" err="1"/>
              <a:t>tibique</a:t>
            </a:r>
            <a:r>
              <a:rPr lang="en-US" dirty="0"/>
              <a:t> et sit. Postulant </a:t>
            </a:r>
            <a:r>
              <a:rPr lang="en-US" dirty="0" err="1"/>
              <a:t>quaerendum</a:t>
            </a:r>
            <a:r>
              <a:rPr lang="en-US" dirty="0"/>
              <a:t> no duo, cum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. 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  <a:p>
            <a:pPr lvl="1"/>
            <a:endParaRPr lang="en-US" dirty="0"/>
          </a:p>
          <a:p>
            <a:pPr lvl="0"/>
            <a:r>
              <a:rPr lang="fr-CA" dirty="0"/>
              <a:t>Section 2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8053529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texte 2 colonne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373D6C-260F-4DA5-AF23-B16F850E50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87999" y="1721563"/>
            <a:ext cx="3672000" cy="3503613"/>
          </a:xfrm>
        </p:spPr>
        <p:txBody>
          <a:bodyPr/>
          <a:lstStyle>
            <a:lvl1pPr>
              <a:defRPr/>
            </a:lvl1pPr>
            <a:lvl2pPr marL="135000" marR="0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lvl2pPr>
          </a:lstStyle>
          <a:p>
            <a:pPr lvl="0"/>
            <a:r>
              <a:rPr lang="fr-CA" dirty="0"/>
              <a:t>Section 1</a:t>
            </a:r>
            <a:endParaRPr lang="en-US" dirty="0"/>
          </a:p>
          <a:p>
            <a:pPr marL="135000" marR="0" lvl="1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nam</a:t>
            </a:r>
            <a:r>
              <a:rPr lang="en-US" dirty="0"/>
              <a:t> et </a:t>
            </a:r>
            <a:r>
              <a:rPr lang="en-US" dirty="0" err="1"/>
              <a:t>integre</a:t>
            </a:r>
            <a:r>
              <a:rPr lang="en-US" dirty="0"/>
              <a:t> </a:t>
            </a:r>
            <a:r>
              <a:rPr lang="en-US" dirty="0" err="1"/>
              <a:t>salutatus</a:t>
            </a:r>
            <a:r>
              <a:rPr lang="en-US" dirty="0"/>
              <a:t> </a:t>
            </a:r>
            <a:r>
              <a:rPr lang="en-US" dirty="0" err="1"/>
              <a:t>contentiones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populo </a:t>
            </a:r>
            <a:r>
              <a:rPr lang="en-US" dirty="0" err="1"/>
              <a:t>pericula</a:t>
            </a:r>
            <a:r>
              <a:rPr lang="en-US" dirty="0"/>
              <a:t>. </a:t>
            </a:r>
            <a:r>
              <a:rPr lang="en-US" dirty="0" err="1"/>
              <a:t>Hinc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</a:t>
            </a:r>
            <a:r>
              <a:rPr lang="en-US" dirty="0" err="1"/>
              <a:t>tibique</a:t>
            </a:r>
            <a:r>
              <a:rPr lang="en-US" dirty="0"/>
              <a:t> et sit. Postulant </a:t>
            </a:r>
            <a:r>
              <a:rPr lang="en-US" dirty="0" err="1"/>
              <a:t>quaerendum</a:t>
            </a:r>
            <a:r>
              <a:rPr lang="en-US" dirty="0"/>
              <a:t> no duo, cum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. 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AF237A-8155-4D73-B464-9612437BAA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31791" y="1721562"/>
            <a:ext cx="3672000" cy="3503613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Section 2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9013050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0904E7-F8A6-4177-9575-1915A9ED78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3831768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FBABB2-97D1-4528-90B5-9E07B82A74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847282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Photo/textes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325DC1E-41FF-4916-ACB6-2CA905E20A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88244" y="1720851"/>
            <a:ext cx="3383756" cy="3503613"/>
          </a:xfrm>
        </p:spPr>
        <p:txBody>
          <a:bodyPr/>
          <a:lstStyle/>
          <a:p>
            <a:endParaRPr lang="en-CA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E0ECEE7B-B772-477C-B8F7-4FCF5CBC11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0804225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Tablea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0D653-2895-4061-B690-1D501F8B25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Table page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890254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0D653-2895-4061-B690-1D501F8B25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Video page</a:t>
            </a:r>
            <a:endParaRPr lang="en-CA" dirty="0"/>
          </a:p>
        </p:txBody>
      </p:sp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82B5E518-44D8-4B39-837B-3948F3271669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1695450" y="1058781"/>
            <a:ext cx="5541169" cy="4286250"/>
          </a:xfrm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0497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C graphiq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2E9D1C9-8532-4357-834A-83D94E7214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281902840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C graphiq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2E9D1C9-8532-4357-834A-83D94E7214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73767246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C graphique 1B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10" name="Text Placeholder 49">
            <a:extLst>
              <a:ext uri="{FF2B5EF4-FFF2-40B4-BE49-F238E27FC236}">
                <a16:creationId xmlns:a16="http://schemas.microsoft.com/office/drawing/2014/main" id="{C73974E0-2FB3-46CB-A9D6-15E516B575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3141734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3 Marcador de fecha">
            <a:extLst>
              <a:ext uri="{FF2B5EF4-FFF2-40B4-BE49-F238E27FC236}">
                <a16:creationId xmlns:a16="http://schemas.microsoft.com/office/drawing/2014/main" id="{D4F4C4D5-D5CE-4530-9B46-43C4968DA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186DA6-BA48-4CA1-BFB3-0B92C60CA908}" type="datetimeFigureOut">
              <a:rPr lang="es-ES"/>
              <a:pPr>
                <a:defRPr/>
              </a:pPr>
              <a:t>30/03/2020</a:t>
            </a:fld>
            <a:endParaRPr lang="es-ES"/>
          </a:p>
        </p:txBody>
      </p:sp>
      <p:sp>
        <p:nvSpPr>
          <p:cNvPr id="6" name="4 Marcador de pie de página">
            <a:extLst>
              <a:ext uri="{FF2B5EF4-FFF2-40B4-BE49-F238E27FC236}">
                <a16:creationId xmlns:a16="http://schemas.microsoft.com/office/drawing/2014/main" id="{44514F19-043A-4D21-93C3-3DCB8C938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5 Marcador de número de diapositiva">
            <a:extLst>
              <a:ext uri="{FF2B5EF4-FFF2-40B4-BE49-F238E27FC236}">
                <a16:creationId xmlns:a16="http://schemas.microsoft.com/office/drawing/2014/main" id="{1870F209-13D6-487B-9ADE-8FE18CF2D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5693E6-9575-4790-979A-D2A10B707946}" type="slidenum">
              <a:rPr lang="es-ES" altLang="es-EC"/>
              <a:pPr>
                <a:defRPr/>
              </a:pPr>
              <a:t>‹#›</a:t>
            </a:fld>
            <a:endParaRPr lang="es-ES" altLang="es-EC"/>
          </a:p>
        </p:txBody>
      </p:sp>
    </p:spTree>
    <p:extLst>
      <p:ext uri="{BB962C8B-B14F-4D97-AF65-F5344CB8AC3E}">
        <p14:creationId xmlns:p14="http://schemas.microsoft.com/office/powerpoint/2010/main" val="410280388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texte 1 colonne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E9D1E9C-E06C-45AD-8438-70FBDC2DC30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  <a:lvl2pPr marL="135000" marR="0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lvl2pPr>
          </a:lstStyle>
          <a:p>
            <a:pPr lvl="0"/>
            <a:r>
              <a:rPr lang="fr-CA" dirty="0"/>
              <a:t>Section 1</a:t>
            </a:r>
            <a:endParaRPr lang="en-US" dirty="0"/>
          </a:p>
          <a:p>
            <a:pPr marL="135000" marR="0" lvl="1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nam</a:t>
            </a:r>
            <a:r>
              <a:rPr lang="en-US" dirty="0"/>
              <a:t> et </a:t>
            </a:r>
            <a:r>
              <a:rPr lang="en-US" dirty="0" err="1"/>
              <a:t>integre</a:t>
            </a:r>
            <a:r>
              <a:rPr lang="en-US" dirty="0"/>
              <a:t> </a:t>
            </a:r>
            <a:r>
              <a:rPr lang="en-US" dirty="0" err="1"/>
              <a:t>salutatus</a:t>
            </a:r>
            <a:r>
              <a:rPr lang="en-US" dirty="0"/>
              <a:t> </a:t>
            </a:r>
            <a:r>
              <a:rPr lang="en-US" dirty="0" err="1"/>
              <a:t>contentiones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populo </a:t>
            </a:r>
            <a:r>
              <a:rPr lang="en-US" dirty="0" err="1"/>
              <a:t>pericula</a:t>
            </a:r>
            <a:r>
              <a:rPr lang="en-US" dirty="0"/>
              <a:t>. </a:t>
            </a:r>
            <a:r>
              <a:rPr lang="en-US" dirty="0" err="1"/>
              <a:t>Hinc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</a:t>
            </a:r>
            <a:r>
              <a:rPr lang="en-US" dirty="0" err="1"/>
              <a:t>tibique</a:t>
            </a:r>
            <a:r>
              <a:rPr lang="en-US" dirty="0"/>
              <a:t> et sit. Postulant </a:t>
            </a:r>
            <a:r>
              <a:rPr lang="en-US" dirty="0" err="1"/>
              <a:t>quaerendum</a:t>
            </a:r>
            <a:r>
              <a:rPr lang="en-US" dirty="0"/>
              <a:t> no duo, cum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. 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  <a:p>
            <a:pPr lvl="1"/>
            <a:endParaRPr lang="en-US" dirty="0"/>
          </a:p>
          <a:p>
            <a:pPr lvl="0"/>
            <a:r>
              <a:rPr lang="fr-CA" dirty="0"/>
              <a:t>Section 2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8174898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texte 2 colonne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373D6C-260F-4DA5-AF23-B16F850E50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87999" y="1721563"/>
            <a:ext cx="3672000" cy="3503613"/>
          </a:xfrm>
        </p:spPr>
        <p:txBody>
          <a:bodyPr/>
          <a:lstStyle>
            <a:lvl1pPr>
              <a:defRPr/>
            </a:lvl1pPr>
            <a:lvl2pPr marL="135000" marR="0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lvl2pPr>
          </a:lstStyle>
          <a:p>
            <a:pPr lvl="0"/>
            <a:r>
              <a:rPr lang="fr-CA" dirty="0"/>
              <a:t>Section 1</a:t>
            </a:r>
            <a:endParaRPr lang="en-US" dirty="0"/>
          </a:p>
          <a:p>
            <a:pPr marL="135000" marR="0" lvl="1" indent="-135000" algn="l" defTabSz="514350" rtl="0" eaLnBrk="1" fontAlgn="auto" latinLnBrk="0" hangingPunct="1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Tx/>
              <a:buSzTx/>
              <a:buFontTx/>
              <a:buBlip>
                <a:blip r:embed="rId3"/>
              </a:buBlip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nam</a:t>
            </a:r>
            <a:r>
              <a:rPr lang="en-US" dirty="0"/>
              <a:t> et </a:t>
            </a:r>
            <a:r>
              <a:rPr lang="en-US" dirty="0" err="1"/>
              <a:t>integre</a:t>
            </a:r>
            <a:r>
              <a:rPr lang="en-US" dirty="0"/>
              <a:t> </a:t>
            </a:r>
            <a:r>
              <a:rPr lang="en-US" dirty="0" err="1"/>
              <a:t>salutatus</a:t>
            </a:r>
            <a:r>
              <a:rPr lang="en-US" dirty="0"/>
              <a:t> </a:t>
            </a:r>
            <a:r>
              <a:rPr lang="en-US" dirty="0" err="1"/>
              <a:t>contentiones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populo </a:t>
            </a:r>
            <a:r>
              <a:rPr lang="en-US" dirty="0" err="1"/>
              <a:t>pericula</a:t>
            </a:r>
            <a:r>
              <a:rPr lang="en-US" dirty="0"/>
              <a:t>. </a:t>
            </a:r>
            <a:r>
              <a:rPr lang="en-US" dirty="0" err="1"/>
              <a:t>Hinc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</a:t>
            </a:r>
            <a:r>
              <a:rPr lang="en-US" dirty="0" err="1"/>
              <a:t>tibique</a:t>
            </a:r>
            <a:r>
              <a:rPr lang="en-US" dirty="0"/>
              <a:t> et sit. Postulant </a:t>
            </a:r>
            <a:r>
              <a:rPr lang="en-US" dirty="0" err="1"/>
              <a:t>quaerendum</a:t>
            </a:r>
            <a:r>
              <a:rPr lang="en-US" dirty="0"/>
              <a:t> no duo, cum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. 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AF237A-8155-4D73-B464-9612437BAA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31791" y="1721562"/>
            <a:ext cx="3672000" cy="3503613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Section 2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4699590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0904E7-F8A6-4177-9575-1915A9ED78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7925061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FBABB2-97D1-4528-90B5-9E07B82A74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0897941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Photo/textes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5CDD-A72C-4AE8-BC93-5182522695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325DC1E-41FF-4916-ACB6-2CA905E20A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88244" y="1720851"/>
            <a:ext cx="3383756" cy="3503613"/>
          </a:xfrm>
        </p:spPr>
        <p:txBody>
          <a:bodyPr/>
          <a:lstStyle/>
          <a:p>
            <a:endParaRPr lang="en-CA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E0ECEE7B-B772-477C-B8F7-4FCF5CBC11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29175" y="1720851"/>
            <a:ext cx="3874616" cy="3584575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fr-CA" dirty="0"/>
              <a:t>Main </a:t>
            </a:r>
            <a:r>
              <a:rPr lang="fr-CA" dirty="0" err="1"/>
              <a:t>Title</a:t>
            </a:r>
            <a:endParaRPr lang="en-US" dirty="0"/>
          </a:p>
          <a:p>
            <a:pPr lvl="1"/>
            <a:r>
              <a:rPr lang="en-US" dirty="0"/>
              <a:t>Cu </a:t>
            </a:r>
            <a:r>
              <a:rPr lang="en-US" dirty="0" err="1"/>
              <a:t>adhuc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sed. </a:t>
            </a:r>
            <a:r>
              <a:rPr lang="en-US" dirty="0" err="1"/>
              <a:t>Alii</a:t>
            </a:r>
            <a:r>
              <a:rPr lang="en-US" dirty="0"/>
              <a:t> </a:t>
            </a:r>
            <a:r>
              <a:rPr lang="en-US" dirty="0" err="1"/>
              <a:t>oporteat</a:t>
            </a:r>
            <a:r>
              <a:rPr lang="en-US" dirty="0"/>
              <a:t> id vis, sit </a:t>
            </a:r>
            <a:r>
              <a:rPr lang="en-US" dirty="0" err="1"/>
              <a:t>agam</a:t>
            </a:r>
            <a:r>
              <a:rPr lang="en-US" dirty="0"/>
              <a:t> </a:t>
            </a:r>
            <a:r>
              <a:rPr lang="en-US" dirty="0" err="1"/>
              <a:t>decore</a:t>
            </a:r>
            <a:r>
              <a:rPr lang="en-US" dirty="0"/>
              <a:t> </a:t>
            </a:r>
            <a:r>
              <a:rPr lang="en-US" dirty="0" err="1"/>
              <a:t>singulis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solum</a:t>
            </a:r>
            <a:r>
              <a:rPr lang="en-US" dirty="0"/>
              <a:t> </a:t>
            </a:r>
            <a:r>
              <a:rPr lang="en-US" dirty="0" err="1"/>
              <a:t>graeco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 id. </a:t>
            </a:r>
            <a:br>
              <a:rPr lang="en-US" dirty="0"/>
            </a:b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sit,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molestiae</a:t>
            </a:r>
            <a:r>
              <a:rPr lang="en-US" dirty="0"/>
              <a:t> </a:t>
            </a:r>
            <a:r>
              <a:rPr lang="en-US" dirty="0" err="1"/>
              <a:t>vituperatoribus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ad. </a:t>
            </a:r>
            <a:r>
              <a:rPr lang="en-US" dirty="0" err="1"/>
              <a:t>Rebum</a:t>
            </a:r>
            <a:r>
              <a:rPr lang="en-US" dirty="0"/>
              <a:t> </a:t>
            </a:r>
            <a:r>
              <a:rPr lang="en-US" dirty="0" err="1"/>
              <a:t>dictas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et </a:t>
            </a:r>
            <a:r>
              <a:rPr lang="en-US" dirty="0" err="1"/>
              <a:t>mea</a:t>
            </a:r>
            <a:r>
              <a:rPr lang="en-US" dirty="0"/>
              <a:t>,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senserit</a:t>
            </a:r>
            <a:r>
              <a:rPr lang="en-US" dirty="0"/>
              <a:t> </a:t>
            </a:r>
            <a:r>
              <a:rPr lang="en-US" dirty="0" err="1"/>
              <a:t>concludaturque</a:t>
            </a:r>
            <a:r>
              <a:rPr lang="en-US" dirty="0"/>
              <a:t>. </a:t>
            </a:r>
            <a:r>
              <a:rPr lang="en-US" dirty="0" err="1"/>
              <a:t>Noluisse</a:t>
            </a:r>
            <a:r>
              <a:rPr lang="en-US" dirty="0"/>
              <a:t> </a:t>
            </a: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disputationi</a:t>
            </a:r>
            <a:r>
              <a:rPr lang="en-US" dirty="0"/>
              <a:t> at </a:t>
            </a:r>
            <a:r>
              <a:rPr lang="en-US" dirty="0" err="1"/>
              <a:t>ius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7029704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Tablea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0D653-2895-4061-B690-1D501F8B25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Table page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9211856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0D653-2895-4061-B690-1D501F8B25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Video page</a:t>
            </a:r>
            <a:endParaRPr lang="en-CA" dirty="0"/>
          </a:p>
        </p:txBody>
      </p:sp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82B5E518-44D8-4B39-837B-3948F3271669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1695450" y="1058781"/>
            <a:ext cx="5541169" cy="4286250"/>
          </a:xfrm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423622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C graphiq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2E9D1C9-8532-4357-834A-83D94E7214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227415917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C graphiq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2E9D1C9-8532-4357-834A-83D94E7214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193929226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C graphique 1B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10" name="Text Placeholder 49">
            <a:extLst>
              <a:ext uri="{FF2B5EF4-FFF2-40B4-BE49-F238E27FC236}">
                <a16:creationId xmlns:a16="http://schemas.microsoft.com/office/drawing/2014/main" id="{C73974E0-2FB3-46CB-A9D6-15E516B575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463261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>
            <a:extLst>
              <a:ext uri="{FF2B5EF4-FFF2-40B4-BE49-F238E27FC236}">
                <a16:creationId xmlns:a16="http://schemas.microsoft.com/office/drawing/2014/main" id="{5FCCDEA3-E329-4BC7-8334-834FF131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BFA4B7-DDFD-44FA-9617-9D626C5686BC}" type="datetimeFigureOut">
              <a:rPr lang="es-ES"/>
              <a:pPr>
                <a:defRPr/>
              </a:pPr>
              <a:t>30/03/2020</a:t>
            </a:fld>
            <a:endParaRPr lang="es-ES"/>
          </a:p>
        </p:txBody>
      </p:sp>
      <p:sp>
        <p:nvSpPr>
          <p:cNvPr id="5" name="4 Marcador de pie de página">
            <a:extLst>
              <a:ext uri="{FF2B5EF4-FFF2-40B4-BE49-F238E27FC236}">
                <a16:creationId xmlns:a16="http://schemas.microsoft.com/office/drawing/2014/main" id="{834A0CFD-75CD-4E0B-8C5E-089F7E6AC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5 Marcador de número de diapositiva">
            <a:extLst>
              <a:ext uri="{FF2B5EF4-FFF2-40B4-BE49-F238E27FC236}">
                <a16:creationId xmlns:a16="http://schemas.microsoft.com/office/drawing/2014/main" id="{6F159484-7E2B-4006-A662-C152F363C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652063-7354-49E8-A505-37B01BFAEE93}" type="slidenum">
              <a:rPr lang="es-ES" altLang="es-EC"/>
              <a:pPr>
                <a:defRPr/>
              </a:pPr>
              <a:t>‹#›</a:t>
            </a:fld>
            <a:endParaRPr lang="es-ES" altLang="es-EC"/>
          </a:p>
        </p:txBody>
      </p:sp>
    </p:spTree>
    <p:extLst>
      <p:ext uri="{BB962C8B-B14F-4D97-AF65-F5344CB8AC3E}">
        <p14:creationId xmlns:p14="http://schemas.microsoft.com/office/powerpoint/2010/main" val="986004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311" y="-1"/>
            <a:ext cx="7487725" cy="95613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0" numCol="1" anchor="ctr" anchorCtr="0" compatLnSpc="1">
            <a:prstTxWarp prst="textNoShape">
              <a:avLst/>
            </a:prstTxWarp>
            <a:normAutofit/>
          </a:bodyPr>
          <a:lstStyle>
            <a:lvl1pPr>
              <a:defRPr lang="en-CA" dirty="0"/>
            </a:lvl1pPr>
          </a:lstStyle>
          <a:p>
            <a:pPr lvl="0" defTabSz="257175" fontAlgn="base">
              <a:lnSpc>
                <a:spcPct val="100000"/>
              </a:lnSpc>
              <a:spcAft>
                <a:spcPct val="0"/>
              </a:spcAft>
            </a:pPr>
            <a:r>
              <a:rPr lang="en-US" dirty="0"/>
              <a:t>Click to edit Master title style</a:t>
            </a:r>
            <a:endParaRPr lang="en-CA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A771E30-0B91-4F17-AE50-79F96AA37745}"/>
              </a:ext>
            </a:extLst>
          </p:cNvPr>
          <p:cNvCxnSpPr/>
          <p:nvPr userDrawn="1"/>
        </p:nvCxnSpPr>
        <p:spPr>
          <a:xfrm>
            <a:off x="1" y="956135"/>
            <a:ext cx="770589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1677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C page photo">
    <p:bg>
      <p:bgPr>
        <a:blipFill dpi="0" rotWithShape="1">
          <a:blip r:embed="rId2">
            <a:lum/>
          </a:blip>
          <a:srcRect/>
          <a:stretch>
            <a:fillRect l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688C172-5C38-4A86-8284-B1357DE433D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5529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6E28F90-BB46-4269-965C-70CA49AE3F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 page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7993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C graphiq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924C-5805-4D91-8159-29FF3E1A89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8000" y="396001"/>
            <a:ext cx="7515791" cy="50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Graphic Title</a:t>
            </a:r>
            <a:endParaRPr lang="en-CA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2E9D1C9-8532-4357-834A-83D94E7214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244" y="904876"/>
            <a:ext cx="6198394" cy="542925"/>
          </a:xfrm>
        </p:spPr>
        <p:txBody>
          <a:bodyPr/>
          <a:lstStyle>
            <a:lvl1pPr>
              <a:defRPr sz="135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Graphic Subtitle</a:t>
            </a:r>
          </a:p>
        </p:txBody>
      </p:sp>
    </p:spTree>
    <p:extLst>
      <p:ext uri="{BB962C8B-B14F-4D97-AF65-F5344CB8AC3E}">
        <p14:creationId xmlns:p14="http://schemas.microsoft.com/office/powerpoint/2010/main" val="1328179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theme" Target="../theme/theme10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image" Target="../media/image7.png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44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43.xml"/><Relationship Id="rId9" Type="http://schemas.openxmlformats.org/officeDocument/2006/relationships/theme" Target="../theme/theme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theme" Target="../theme/theme12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image" Target="../media/image7.png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54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53.xml"/><Relationship Id="rId9" Type="http://schemas.openxmlformats.org/officeDocument/2006/relationships/theme" Target="../theme/theme13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theme" Target="../theme/theme14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20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2.png"/><Relationship Id="rId5" Type="http://schemas.openxmlformats.org/officeDocument/2006/relationships/image" Target="../media/image13.pn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image" Target="../media/image7.png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34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33.xml"/><Relationship Id="rId9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3FB14A-20A4-4591-87A2-49FE1E7E815C}"/>
              </a:ext>
            </a:extLst>
          </p:cNvPr>
          <p:cNvSpPr txBox="1"/>
          <p:nvPr userDrawn="1"/>
        </p:nvSpPr>
        <p:spPr>
          <a:xfrm>
            <a:off x="7722000" y="6300000"/>
            <a:ext cx="122872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CA" sz="1200" dirty="0">
                <a:latin typeface="+mn-lt"/>
              </a:rPr>
              <a:t>www.tc.tc</a:t>
            </a:r>
            <a:endParaRPr lang="en-CA" sz="1200" dirty="0">
              <a:latin typeface="+mn-lt"/>
            </a:endParaRPr>
          </a:p>
        </p:txBody>
      </p:sp>
      <p:pic>
        <p:nvPicPr>
          <p:cNvPr id="5" name="Picture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AA48963-438F-49BA-B746-AAECEFFF7CF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000" y="5832000"/>
            <a:ext cx="1885047" cy="37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17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00" y="396001"/>
            <a:ext cx="75157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>
              <a:solidFill>
                <a:srgbClr val="FFFFFF"/>
              </a:solidFill>
            </a:endParaRP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F61A727-3DB4-4C93-A99F-20EB71C969F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9540" y="-1361271"/>
            <a:ext cx="1472312" cy="3913971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F468A97-5CBC-47C8-97A3-34674FEFB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CA" dirty="0" err="1"/>
              <a:t>Subtitle</a:t>
            </a:r>
            <a:endParaRPr lang="en-US" dirty="0"/>
          </a:p>
          <a:p>
            <a:pPr lvl="1"/>
            <a:r>
              <a:rPr lang="en-US" dirty="0"/>
              <a:t>Second level 2</a:t>
            </a:r>
          </a:p>
          <a:p>
            <a:pPr lvl="2"/>
            <a:r>
              <a:rPr lang="en-US" dirty="0"/>
              <a:t>Third level 3</a:t>
            </a:r>
          </a:p>
          <a:p>
            <a:pPr lvl="3"/>
            <a:r>
              <a:rPr lang="en-US" dirty="0"/>
              <a:t>Fourth level 4</a:t>
            </a:r>
          </a:p>
          <a:p>
            <a:pPr lvl="4"/>
            <a:r>
              <a:rPr lang="en-US" dirty="0"/>
              <a:t>Fifth level 5</a:t>
            </a:r>
            <a:endParaRPr lang="en-CA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9A6AC69-BADE-4080-8CBA-EE6F608590D2}"/>
              </a:ext>
            </a:extLst>
          </p:cNvPr>
          <p:cNvSpPr>
            <a:spLocks noGrp="1"/>
          </p:cNvSpPr>
          <p:nvPr userDrawn="1"/>
        </p:nvSpPr>
        <p:spPr>
          <a:xfrm>
            <a:off x="8659895" y="6300000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A1CB46-85C7-4463-954F-E53A389037B8}" type="slidenum">
              <a:rPr lang="en-CA" sz="900" smtClean="0">
                <a:solidFill>
                  <a:srgbClr val="008FD5"/>
                </a:solidFill>
              </a:rPr>
              <a:pPr/>
              <a:t>‹#›</a:t>
            </a:fld>
            <a:endParaRPr lang="en-CA" sz="900" dirty="0">
              <a:solidFill>
                <a:srgbClr val="008FD5"/>
              </a:solidFill>
            </a:endParaRPr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4967674-5335-42F5-8EF5-57220BB99F7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000" y="6221462"/>
            <a:ext cx="1319533" cy="26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66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90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216000" indent="-216000" algn="l" defTabSz="51435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Tx/>
        <a:buBlip>
          <a:blip r:embed="rId4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4"/>
        </a:buBlip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4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4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00" y="396001"/>
            <a:ext cx="75157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68E8-8F12-43C5-8278-F71BF714D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CA" dirty="0" err="1"/>
              <a:t>Subtitle</a:t>
            </a:r>
            <a:endParaRPr lang="en-US" dirty="0"/>
          </a:p>
          <a:p>
            <a:pPr lvl="1"/>
            <a:r>
              <a:rPr lang="en-US" dirty="0"/>
              <a:t>Second level 2 </a:t>
            </a:r>
          </a:p>
          <a:p>
            <a:pPr lvl="2"/>
            <a:r>
              <a:rPr lang="en-US" dirty="0"/>
              <a:t>Third level 3</a:t>
            </a:r>
          </a:p>
          <a:p>
            <a:pPr lvl="3"/>
            <a:r>
              <a:rPr lang="en-US" dirty="0"/>
              <a:t>Fourth level 4</a:t>
            </a:r>
          </a:p>
          <a:p>
            <a:pPr lvl="4"/>
            <a:r>
              <a:rPr lang="en-US" dirty="0"/>
              <a:t>Fifth level 5</a:t>
            </a:r>
            <a:endParaRPr lang="en-CA" dirty="0"/>
          </a:p>
        </p:txBody>
      </p:sp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>
              <a:solidFill>
                <a:srgbClr val="FFFFFF"/>
              </a:solidFill>
            </a:endParaRP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F61A727-3DB4-4C93-A99F-20EB71C969FF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9540" y="-1361271"/>
            <a:ext cx="1472312" cy="3913971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843003C-A412-470D-9EE1-E94269252FAA}"/>
              </a:ext>
            </a:extLst>
          </p:cNvPr>
          <p:cNvSpPr>
            <a:spLocks noGrp="1"/>
          </p:cNvSpPr>
          <p:nvPr userDrawn="1"/>
        </p:nvSpPr>
        <p:spPr>
          <a:xfrm>
            <a:off x="8659895" y="6300000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A1CB46-85C7-4463-954F-E53A389037B8}" type="slidenum">
              <a:rPr lang="en-CA" sz="900" smtClean="0">
                <a:solidFill>
                  <a:srgbClr val="008FD5"/>
                </a:solidFill>
              </a:rPr>
              <a:pPr/>
              <a:t>‹#›</a:t>
            </a:fld>
            <a:endParaRPr lang="en-CA" sz="900" dirty="0">
              <a:solidFill>
                <a:srgbClr val="008FD5"/>
              </a:solidFill>
            </a:endParaRPr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B2B3770-F48B-4DDB-B039-722D2B81ABBD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000" y="6221462"/>
            <a:ext cx="1319533" cy="26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079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90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135000" indent="-135000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1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00" y="396001"/>
            <a:ext cx="75157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>
              <a:solidFill>
                <a:srgbClr val="FFFFFF"/>
              </a:solidFill>
            </a:endParaRP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F61A727-3DB4-4C93-A99F-20EB71C969F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9540" y="-1361271"/>
            <a:ext cx="1472312" cy="3913971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F468A97-5CBC-47C8-97A3-34674FEFB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CA" dirty="0" err="1"/>
              <a:t>Subtitle</a:t>
            </a:r>
            <a:endParaRPr lang="en-US" dirty="0"/>
          </a:p>
          <a:p>
            <a:pPr lvl="1"/>
            <a:r>
              <a:rPr lang="en-US" dirty="0"/>
              <a:t>Second level 2</a:t>
            </a:r>
          </a:p>
          <a:p>
            <a:pPr lvl="2"/>
            <a:r>
              <a:rPr lang="en-US" dirty="0"/>
              <a:t>Third level 3</a:t>
            </a:r>
          </a:p>
          <a:p>
            <a:pPr lvl="3"/>
            <a:r>
              <a:rPr lang="en-US" dirty="0"/>
              <a:t>Fourth level 4</a:t>
            </a:r>
          </a:p>
          <a:p>
            <a:pPr lvl="4"/>
            <a:r>
              <a:rPr lang="en-US" dirty="0"/>
              <a:t>Fifth level 5</a:t>
            </a:r>
            <a:endParaRPr lang="en-CA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9A6AC69-BADE-4080-8CBA-EE6F608590D2}"/>
              </a:ext>
            </a:extLst>
          </p:cNvPr>
          <p:cNvSpPr>
            <a:spLocks noGrp="1"/>
          </p:cNvSpPr>
          <p:nvPr userDrawn="1"/>
        </p:nvSpPr>
        <p:spPr>
          <a:xfrm>
            <a:off x="8659895" y="6300000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A1CB46-85C7-4463-954F-E53A389037B8}" type="slidenum">
              <a:rPr lang="en-CA" sz="900" smtClean="0">
                <a:solidFill>
                  <a:srgbClr val="008FD5"/>
                </a:solidFill>
              </a:rPr>
              <a:pPr/>
              <a:t>‹#›</a:t>
            </a:fld>
            <a:endParaRPr lang="en-CA" sz="900" dirty="0">
              <a:solidFill>
                <a:srgbClr val="008FD5"/>
              </a:solidFill>
            </a:endParaRPr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4967674-5335-42F5-8EF5-57220BB99F7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000" y="6221462"/>
            <a:ext cx="1319533" cy="26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9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90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216000" indent="-216000" algn="l" defTabSz="51435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Tx/>
        <a:buBlip>
          <a:blip r:embed="rId4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4"/>
        </a:buBlip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4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4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00" y="396001"/>
            <a:ext cx="75157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68E8-8F12-43C5-8278-F71BF714D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CA" dirty="0" err="1"/>
              <a:t>Subtitle</a:t>
            </a:r>
            <a:endParaRPr lang="en-US" dirty="0"/>
          </a:p>
          <a:p>
            <a:pPr lvl="1"/>
            <a:r>
              <a:rPr lang="en-US" dirty="0"/>
              <a:t>Second level 2 </a:t>
            </a:r>
          </a:p>
          <a:p>
            <a:pPr lvl="2"/>
            <a:r>
              <a:rPr lang="en-US" dirty="0"/>
              <a:t>Third level 3</a:t>
            </a:r>
          </a:p>
          <a:p>
            <a:pPr lvl="3"/>
            <a:r>
              <a:rPr lang="en-US" dirty="0"/>
              <a:t>Fourth level 4</a:t>
            </a:r>
          </a:p>
          <a:p>
            <a:pPr lvl="4"/>
            <a:r>
              <a:rPr lang="en-US" dirty="0"/>
              <a:t>Fifth level 5</a:t>
            </a:r>
            <a:endParaRPr lang="en-CA" dirty="0"/>
          </a:p>
        </p:txBody>
      </p:sp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duitITCStd Light"/>
              <a:ea typeface="+mn-ea"/>
              <a:cs typeface="+mn-cs"/>
            </a:endParaRP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8744BDE-D8C9-409A-ACA3-B3C1A9F46325}"/>
              </a:ext>
            </a:extLst>
          </p:cNvPr>
          <p:cNvSpPr>
            <a:spLocks noGrp="1"/>
          </p:cNvSpPr>
          <p:nvPr userDrawn="1"/>
        </p:nvSpPr>
        <p:spPr>
          <a:xfrm>
            <a:off x="640013" y="6300000"/>
            <a:ext cx="3550444" cy="22860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1050" b="0" i="0" u="none" strike="noStrike" kern="1200" cap="none" spc="0" normalizeH="0" baseline="0" noProof="0" dirty="0" err="1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Presentation</a:t>
            </a:r>
            <a:r>
              <a:rPr kumimoji="0" lang="fr-CA" sz="1050" b="0" i="0" u="none" strike="noStrike" kern="1200" cap="none" spc="0" normalizeH="0" baseline="0" noProof="0" dirty="0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 </a:t>
            </a:r>
            <a:r>
              <a:rPr kumimoji="0" lang="fr-CA" sz="1050" b="0" i="0" u="none" strike="noStrike" kern="1200" cap="none" spc="0" normalizeH="0" baseline="0" noProof="0" dirty="0" err="1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Title</a:t>
            </a:r>
            <a:r>
              <a:rPr kumimoji="0" lang="fr-CA" sz="1050" b="0" i="0" u="none" strike="noStrike" kern="1200" cap="none" spc="0" normalizeH="0" baseline="0" noProof="0" dirty="0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 – Date – Lorem ipsum</a:t>
            </a:r>
            <a:r>
              <a:rPr kumimoji="0" lang="en-CA" sz="1050" b="0" i="0" u="none" strike="noStrike" kern="1200" cap="none" spc="0" normalizeH="0" baseline="0" noProof="0" dirty="0" err="1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ction</a:t>
            </a:r>
            <a:r>
              <a:rPr kumimoji="0" lang="en-CA" sz="1050" b="0" i="0" u="none" strike="noStrike" kern="1200" cap="none" spc="0" normalizeH="0" baseline="0" noProof="0" dirty="0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  </a:t>
            </a: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F61A727-3DB4-4C93-A99F-20EB71C969FF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9540" y="-1361271"/>
            <a:ext cx="1472312" cy="3913971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843003C-A412-470D-9EE1-E94269252FAA}"/>
              </a:ext>
            </a:extLst>
          </p:cNvPr>
          <p:cNvSpPr>
            <a:spLocks noGrp="1"/>
          </p:cNvSpPr>
          <p:nvPr userDrawn="1"/>
        </p:nvSpPr>
        <p:spPr>
          <a:xfrm>
            <a:off x="8659895" y="6300000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A1CB46-85C7-4463-954F-E53A389037B8}" type="slidenum">
              <a:rPr kumimoji="0" lang="en-CA" sz="900" b="0" i="0" u="none" strike="noStrike" kern="1200" cap="none" spc="0" normalizeH="0" baseline="0" noProof="0" smtClean="0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CA" sz="900" b="0" i="0" u="none" strike="noStrike" kern="1200" cap="none" spc="0" normalizeH="0" baseline="0" noProof="0" dirty="0">
              <a:ln>
                <a:noFill/>
              </a:ln>
              <a:solidFill>
                <a:srgbClr val="008FD5"/>
              </a:solidFill>
              <a:effectLst/>
              <a:uLnTx/>
              <a:uFillTx/>
              <a:latin typeface="ConduitITCStd Light"/>
              <a:ea typeface="+mn-ea"/>
              <a:cs typeface="+mn-cs"/>
            </a:endParaRPr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B2B3770-F48B-4DDB-B039-722D2B81ABBD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000" y="6221462"/>
            <a:ext cx="1319533" cy="26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483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90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135000" indent="-135000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1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00" y="396001"/>
            <a:ext cx="75157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duitITCStd Light"/>
              <a:ea typeface="+mn-ea"/>
              <a:cs typeface="+mn-cs"/>
            </a:endParaRP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8744BDE-D8C9-409A-ACA3-B3C1A9F46325}"/>
              </a:ext>
            </a:extLst>
          </p:cNvPr>
          <p:cNvSpPr>
            <a:spLocks noGrp="1"/>
          </p:cNvSpPr>
          <p:nvPr userDrawn="1"/>
        </p:nvSpPr>
        <p:spPr>
          <a:xfrm>
            <a:off x="640013" y="6300000"/>
            <a:ext cx="3550444" cy="22860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1050" b="0" i="0" u="none" strike="noStrike" kern="1200" cap="none" spc="0" normalizeH="0" baseline="0" noProof="0" dirty="0" err="1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Presentation</a:t>
            </a:r>
            <a:r>
              <a:rPr kumimoji="0" lang="fr-CA" sz="1050" b="0" i="0" u="none" strike="noStrike" kern="1200" cap="none" spc="0" normalizeH="0" baseline="0" noProof="0" dirty="0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 </a:t>
            </a:r>
            <a:r>
              <a:rPr kumimoji="0" lang="fr-CA" sz="1050" b="0" i="0" u="none" strike="noStrike" kern="1200" cap="none" spc="0" normalizeH="0" baseline="0" noProof="0" dirty="0" err="1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Title</a:t>
            </a:r>
            <a:r>
              <a:rPr kumimoji="0" lang="fr-CA" sz="1050" b="0" i="0" u="none" strike="noStrike" kern="1200" cap="none" spc="0" normalizeH="0" baseline="0" noProof="0" dirty="0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 – Date – Lorem ipsum</a:t>
            </a:r>
            <a:r>
              <a:rPr kumimoji="0" lang="en-CA" sz="1050" b="0" i="0" u="none" strike="noStrike" kern="1200" cap="none" spc="0" normalizeH="0" baseline="0" noProof="0" dirty="0" err="1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ction</a:t>
            </a:r>
            <a:r>
              <a:rPr kumimoji="0" lang="en-CA" sz="1050" b="0" i="0" u="none" strike="noStrike" kern="1200" cap="none" spc="0" normalizeH="0" baseline="0" noProof="0" dirty="0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t>  </a:t>
            </a: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F61A727-3DB4-4C93-A99F-20EB71C969F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9540" y="-1361271"/>
            <a:ext cx="1472312" cy="3913971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F468A97-5CBC-47C8-97A3-34674FEFB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CA" dirty="0" err="1"/>
              <a:t>Subtitle</a:t>
            </a:r>
            <a:endParaRPr lang="en-US" dirty="0"/>
          </a:p>
          <a:p>
            <a:pPr lvl="1"/>
            <a:r>
              <a:rPr lang="en-US" dirty="0"/>
              <a:t>Second level 2</a:t>
            </a:r>
          </a:p>
          <a:p>
            <a:pPr lvl="2"/>
            <a:r>
              <a:rPr lang="en-US" dirty="0"/>
              <a:t>Third level 3</a:t>
            </a:r>
          </a:p>
          <a:p>
            <a:pPr lvl="3"/>
            <a:r>
              <a:rPr lang="en-US" dirty="0"/>
              <a:t>Fourth level 4</a:t>
            </a:r>
          </a:p>
          <a:p>
            <a:pPr lvl="4"/>
            <a:r>
              <a:rPr lang="en-US" dirty="0"/>
              <a:t>Fifth level 5</a:t>
            </a:r>
            <a:endParaRPr lang="en-CA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9A6AC69-BADE-4080-8CBA-EE6F608590D2}"/>
              </a:ext>
            </a:extLst>
          </p:cNvPr>
          <p:cNvSpPr>
            <a:spLocks noGrp="1"/>
          </p:cNvSpPr>
          <p:nvPr userDrawn="1"/>
        </p:nvSpPr>
        <p:spPr>
          <a:xfrm>
            <a:off x="8659895" y="6300000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A1CB46-85C7-4463-954F-E53A389037B8}" type="slidenum">
              <a:rPr kumimoji="0" lang="en-CA" sz="900" b="0" i="0" u="none" strike="noStrike" kern="1200" cap="none" spc="0" normalizeH="0" baseline="0" noProof="0" smtClean="0">
                <a:ln>
                  <a:noFill/>
                </a:ln>
                <a:solidFill>
                  <a:srgbClr val="008FD5"/>
                </a:solidFill>
                <a:effectLst/>
                <a:uLnTx/>
                <a:uFillTx/>
                <a:latin typeface="ConduitITCStd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CA" sz="900" b="0" i="0" u="none" strike="noStrike" kern="1200" cap="none" spc="0" normalizeH="0" baseline="0" noProof="0" dirty="0">
              <a:ln>
                <a:noFill/>
              </a:ln>
              <a:solidFill>
                <a:srgbClr val="008FD5"/>
              </a:solidFill>
              <a:effectLst/>
              <a:uLnTx/>
              <a:uFillTx/>
              <a:latin typeface="ConduitITCStd Light"/>
              <a:ea typeface="+mn-ea"/>
              <a:cs typeface="+mn-cs"/>
            </a:endParaRPr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4967674-5335-42F5-8EF5-57220BB99F7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000" y="6221462"/>
            <a:ext cx="1319533" cy="26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350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1" r:id="rId1"/>
    <p:sldLayoutId id="2147483862" r:id="rId2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90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216000" indent="-216000" algn="l" defTabSz="51435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Tx/>
        <a:buBlip>
          <a:blip r:embed="rId4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4"/>
        </a:buBlip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4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4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96001"/>
            <a:ext cx="80872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3FB14A-20A4-4591-87A2-49FE1E7E815C}"/>
              </a:ext>
            </a:extLst>
          </p:cNvPr>
          <p:cNvSpPr txBox="1"/>
          <p:nvPr userDrawn="1"/>
        </p:nvSpPr>
        <p:spPr>
          <a:xfrm>
            <a:off x="7722000" y="6300000"/>
            <a:ext cx="122872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CA" sz="1200" dirty="0">
                <a:latin typeface="+mn-lt"/>
              </a:rPr>
              <a:t>www.tc.tc</a:t>
            </a:r>
            <a:endParaRPr lang="en-CA" sz="1200" dirty="0">
              <a:latin typeface="+mn-lt"/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F1124EE-591B-45E2-86D2-1CBB0C7B5C2D}"/>
              </a:ext>
            </a:extLst>
          </p:cNvPr>
          <p:cNvSpPr>
            <a:spLocks noGrp="1"/>
          </p:cNvSpPr>
          <p:nvPr userDrawn="1"/>
        </p:nvSpPr>
        <p:spPr>
          <a:xfrm>
            <a:off x="8744785" y="6346041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A1CB46-85C7-4463-954F-E53A389037B8}" type="slidenum">
              <a:rPr lang="en-CA" sz="900" smtClean="0">
                <a:solidFill>
                  <a:schemeClr val="tx2"/>
                </a:solidFill>
              </a:rPr>
              <a:pPr/>
              <a:t>‹#›</a:t>
            </a:fld>
            <a:endParaRPr lang="en-CA" sz="900" dirty="0">
              <a:solidFill>
                <a:schemeClr val="tx2"/>
              </a:solidFill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0804519-F38E-4EDF-A601-2CEBD864A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948662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Section </a:t>
            </a:r>
          </a:p>
          <a:p>
            <a:pPr lvl="1"/>
            <a:r>
              <a:rPr lang="en-US" dirty="0"/>
              <a:t>Section level 2</a:t>
            </a:r>
          </a:p>
          <a:p>
            <a:pPr lvl="2"/>
            <a:r>
              <a:rPr lang="en-US" dirty="0"/>
              <a:t>Section level 3</a:t>
            </a:r>
          </a:p>
          <a:p>
            <a:pPr lvl="3"/>
            <a:r>
              <a:rPr lang="en-US" dirty="0"/>
              <a:t>Section level 4</a:t>
            </a:r>
          </a:p>
          <a:p>
            <a:pPr lvl="4"/>
            <a:r>
              <a:rPr lang="en-US" dirty="0"/>
              <a:t>Section level 5</a:t>
            </a:r>
            <a:endParaRPr lang="en-CA" dirty="0"/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C54AB9E-1DC6-4335-A102-B5E59366470D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000" y="5832000"/>
            <a:ext cx="1885047" cy="37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93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83" r:id="rId2"/>
    <p:sldLayoutId id="2147483864" r:id="rId3"/>
    <p:sldLayoutId id="2147483868" r:id="rId4"/>
    <p:sldLayoutId id="2147483869" r:id="rId5"/>
    <p:sldLayoutId id="2147483871" r:id="rId6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70000" indent="-270000" algn="l" defTabSz="51435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Tx/>
        <a:buBlip>
          <a:blip r:embed="rId10"/>
        </a:buBlip>
        <a:defRPr sz="27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270000" indent="-270000" algn="l" defTabSz="51435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Tx/>
        <a:buBlip>
          <a:blip r:embed="rId10"/>
        </a:buBlip>
        <a:defRPr sz="1350" kern="1200">
          <a:solidFill>
            <a:schemeClr val="bg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0"/>
        </a:buBlip>
        <a:defRPr sz="1125" kern="1200">
          <a:solidFill>
            <a:schemeClr val="bg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0"/>
        </a:buBlip>
        <a:defRPr sz="1013" kern="1200">
          <a:solidFill>
            <a:schemeClr val="bg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0"/>
        </a:buBlip>
        <a:defRPr sz="1013" kern="1200">
          <a:solidFill>
            <a:schemeClr val="bg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00" y="396001"/>
            <a:ext cx="75157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68E8-8F12-43C5-8278-F71BF714D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CA" dirty="0" err="1"/>
              <a:t>Subtitle</a:t>
            </a:r>
            <a:endParaRPr lang="en-US" dirty="0"/>
          </a:p>
          <a:p>
            <a:pPr lvl="1"/>
            <a:r>
              <a:rPr lang="en-US" dirty="0"/>
              <a:t>Second level 2</a:t>
            </a:r>
          </a:p>
          <a:p>
            <a:pPr lvl="2"/>
            <a:r>
              <a:rPr lang="en-US" dirty="0"/>
              <a:t>Third level  3</a:t>
            </a:r>
          </a:p>
          <a:p>
            <a:pPr lvl="3"/>
            <a:r>
              <a:rPr lang="en-US" dirty="0"/>
              <a:t>Fourth level 4</a:t>
            </a:r>
          </a:p>
          <a:p>
            <a:pPr lvl="4"/>
            <a:r>
              <a:rPr lang="en-US" dirty="0"/>
              <a:t>Fifth level 5</a:t>
            </a:r>
            <a:endParaRPr lang="en-CA" dirty="0"/>
          </a:p>
        </p:txBody>
      </p:sp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F1124EE-591B-45E2-86D2-1CBB0C7B5C2D}"/>
              </a:ext>
            </a:extLst>
          </p:cNvPr>
          <p:cNvSpPr>
            <a:spLocks noGrp="1"/>
          </p:cNvSpPr>
          <p:nvPr userDrawn="1"/>
        </p:nvSpPr>
        <p:spPr>
          <a:xfrm>
            <a:off x="8659895" y="6300000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A1CB46-85C7-4463-954F-E53A389037B8}" type="slidenum">
              <a:rPr lang="en-CA" sz="900" smtClean="0">
                <a:solidFill>
                  <a:schemeClr val="tx2"/>
                </a:solidFill>
              </a:rPr>
              <a:pPr/>
              <a:t>‹#›</a:t>
            </a:fld>
            <a:endParaRPr lang="en-CA" sz="900" dirty="0">
              <a:solidFill>
                <a:schemeClr val="tx2"/>
              </a:solidFill>
            </a:endParaRP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F61A727-3DB4-4C93-A99F-20EB71C969F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9540" y="-1361271"/>
            <a:ext cx="1472312" cy="3913971"/>
          </a:xfrm>
          <a:prstGeom prst="rect">
            <a:avLst/>
          </a:prstGeom>
        </p:spPr>
      </p:pic>
      <p:pic>
        <p:nvPicPr>
          <p:cNvPr id="9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A1152AF-DBA4-46D5-B9A6-6807E815D0F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000" y="6221462"/>
            <a:ext cx="1319533" cy="26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34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90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135000" indent="-135000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00" y="396001"/>
            <a:ext cx="75157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F61A727-3DB4-4C93-A99F-20EB71C969FF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9540" y="-1361271"/>
            <a:ext cx="1472312" cy="3913971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F468A97-5CBC-47C8-97A3-34674FEFB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CA" dirty="0" err="1"/>
              <a:t>Subtitle</a:t>
            </a:r>
            <a:endParaRPr lang="en-US" dirty="0"/>
          </a:p>
          <a:p>
            <a:pPr lvl="1"/>
            <a:r>
              <a:rPr lang="en-US" dirty="0"/>
              <a:t>Second level 2</a:t>
            </a:r>
          </a:p>
          <a:p>
            <a:pPr lvl="2"/>
            <a:r>
              <a:rPr lang="en-US" dirty="0"/>
              <a:t>Third level 3</a:t>
            </a:r>
          </a:p>
          <a:p>
            <a:pPr lvl="3"/>
            <a:r>
              <a:rPr lang="en-US" dirty="0"/>
              <a:t>Fourth level 4</a:t>
            </a:r>
          </a:p>
          <a:p>
            <a:pPr lvl="4"/>
            <a:r>
              <a:rPr lang="en-US" dirty="0"/>
              <a:t>Fifth level 5</a:t>
            </a:r>
            <a:endParaRPr lang="en-CA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9A6AC69-BADE-4080-8CBA-EE6F608590D2}"/>
              </a:ext>
            </a:extLst>
          </p:cNvPr>
          <p:cNvSpPr>
            <a:spLocks noGrp="1"/>
          </p:cNvSpPr>
          <p:nvPr userDrawn="1"/>
        </p:nvSpPr>
        <p:spPr>
          <a:xfrm>
            <a:off x="8659895" y="6300000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A1CB46-85C7-4463-954F-E53A389037B8}" type="slidenum">
              <a:rPr lang="en-CA" sz="900" smtClean="0">
                <a:solidFill>
                  <a:schemeClr val="tx2"/>
                </a:solidFill>
              </a:rPr>
              <a:pPr/>
              <a:t>‹#›</a:t>
            </a:fld>
            <a:endParaRPr lang="en-CA" sz="900" dirty="0">
              <a:solidFill>
                <a:schemeClr val="tx2"/>
              </a:solidFill>
            </a:endParaRPr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4967674-5335-42F5-8EF5-57220BB99F73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000" y="6221462"/>
            <a:ext cx="1319533" cy="26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576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72" r:id="rId2"/>
    <p:sldLayoutId id="2147483863" r:id="rId3"/>
    <p:sldLayoutId id="2147483865" r:id="rId4"/>
    <p:sldLayoutId id="2147483866" r:id="rId5"/>
    <p:sldLayoutId id="2147483867" r:id="rId6"/>
    <p:sldLayoutId id="2147483870" r:id="rId7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90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216000" indent="-216000" algn="l" defTabSz="51435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Tx/>
        <a:buBlip>
          <a:blip r:embed="rId9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9"/>
        </a:buBlip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9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9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00" y="396001"/>
            <a:ext cx="75157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68E8-8F12-43C5-8278-F71BF714D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CA" dirty="0" err="1"/>
              <a:t>Subtitle</a:t>
            </a:r>
            <a:endParaRPr lang="en-US" dirty="0"/>
          </a:p>
          <a:p>
            <a:pPr lvl="1"/>
            <a:r>
              <a:rPr lang="en-US" dirty="0"/>
              <a:t>Second level 2 </a:t>
            </a:r>
          </a:p>
          <a:p>
            <a:pPr lvl="2"/>
            <a:r>
              <a:rPr lang="en-US" dirty="0"/>
              <a:t>Third level 3</a:t>
            </a:r>
          </a:p>
          <a:p>
            <a:pPr lvl="3"/>
            <a:r>
              <a:rPr lang="en-US" dirty="0"/>
              <a:t>Fourth level 4</a:t>
            </a:r>
          </a:p>
          <a:p>
            <a:pPr lvl="4"/>
            <a:r>
              <a:rPr lang="en-US" dirty="0"/>
              <a:t>Fifth level 5</a:t>
            </a:r>
            <a:endParaRPr lang="en-CA" dirty="0"/>
          </a:p>
        </p:txBody>
      </p:sp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F61A727-3DB4-4C93-A99F-20EB71C969FF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9540" y="-1361271"/>
            <a:ext cx="1472312" cy="3913971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843003C-A412-470D-9EE1-E94269252FAA}"/>
              </a:ext>
            </a:extLst>
          </p:cNvPr>
          <p:cNvSpPr>
            <a:spLocks noGrp="1"/>
          </p:cNvSpPr>
          <p:nvPr userDrawn="1"/>
        </p:nvSpPr>
        <p:spPr>
          <a:xfrm>
            <a:off x="8659895" y="6300000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A1CB46-85C7-4463-954F-E53A389037B8}" type="slidenum">
              <a:rPr lang="en-CA" sz="900" smtClean="0">
                <a:solidFill>
                  <a:schemeClr val="tx2"/>
                </a:solidFill>
              </a:rPr>
              <a:pPr/>
              <a:t>‹#›</a:t>
            </a:fld>
            <a:endParaRPr lang="en-CA" sz="900" dirty="0">
              <a:solidFill>
                <a:schemeClr val="tx2"/>
              </a:solidFill>
            </a:endParaRPr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B2B3770-F48B-4DDB-B039-722D2B81ABBD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000" y="6221462"/>
            <a:ext cx="1319533" cy="26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91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77" r:id="rId2"/>
    <p:sldLayoutId id="2147483776" r:id="rId3"/>
    <p:sldLayoutId id="2147483778" r:id="rId4"/>
    <p:sldLayoutId id="2147483780" r:id="rId5"/>
    <p:sldLayoutId id="2147483766" r:id="rId6"/>
    <p:sldLayoutId id="2147483782" r:id="rId7"/>
    <p:sldLayoutId id="2147483822" r:id="rId8"/>
    <p:sldLayoutId id="2147483823" r:id="rId9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90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135000" indent="-135000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3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3"/>
        </a:buBlip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3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3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1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0C834FE-2A1B-42E9-A15D-F402FED72A4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413" y="0"/>
            <a:ext cx="5939028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96001"/>
            <a:ext cx="80872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0804519-F38E-4EDF-A601-2CEBD864A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948662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CA" dirty="0" err="1"/>
              <a:t>Subtitle</a:t>
            </a:r>
            <a:endParaRPr lang="en-US" dirty="0"/>
          </a:p>
          <a:p>
            <a:pPr lvl="1"/>
            <a:r>
              <a:rPr lang="en-US" dirty="0"/>
              <a:t>Second level 2</a:t>
            </a:r>
          </a:p>
          <a:p>
            <a:pPr lvl="2"/>
            <a:r>
              <a:rPr lang="en-US" dirty="0"/>
              <a:t>Third level  3</a:t>
            </a:r>
          </a:p>
          <a:p>
            <a:pPr lvl="3"/>
            <a:r>
              <a:rPr lang="en-US" dirty="0"/>
              <a:t>Fourth level 4</a:t>
            </a:r>
          </a:p>
          <a:p>
            <a:pPr lvl="4"/>
            <a:r>
              <a:rPr lang="en-US" dirty="0"/>
              <a:t>Fifth level 5</a:t>
            </a:r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EE16E9-8434-4439-B7A8-2D10D230FCDC}"/>
              </a:ext>
            </a:extLst>
          </p:cNvPr>
          <p:cNvSpPr txBox="1"/>
          <p:nvPr userDrawn="1"/>
        </p:nvSpPr>
        <p:spPr>
          <a:xfrm>
            <a:off x="7722000" y="6300000"/>
            <a:ext cx="122872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CA" sz="1200" dirty="0">
                <a:latin typeface="+mn-lt"/>
              </a:rPr>
              <a:t>www.tc.tc</a:t>
            </a:r>
            <a:endParaRPr lang="en-CA" sz="1200" dirty="0">
              <a:latin typeface="+mn-lt"/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FC94BE2-80DB-42AB-B20A-B7BBBDE1E282}"/>
              </a:ext>
            </a:extLst>
          </p:cNvPr>
          <p:cNvSpPr>
            <a:spLocks noGrp="1"/>
          </p:cNvSpPr>
          <p:nvPr userDrawn="1"/>
        </p:nvSpPr>
        <p:spPr>
          <a:xfrm>
            <a:off x="8744785" y="6346041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A1CB46-85C7-4463-954F-E53A389037B8}" type="slidenum">
              <a:rPr lang="en-CA" sz="900" smtClean="0">
                <a:solidFill>
                  <a:schemeClr val="accent3"/>
                </a:solidFill>
              </a:rPr>
              <a:pPr/>
              <a:t>‹#›</a:t>
            </a:fld>
            <a:endParaRPr lang="en-CA" sz="900" dirty="0">
              <a:solidFill>
                <a:schemeClr val="accent3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D81BBB4-69B1-4E51-99FD-E1C061AD664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000" y="5832117"/>
            <a:ext cx="1594852" cy="31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73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accent3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90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accent3"/>
          </a:solidFill>
          <a:latin typeface="+mn-lt"/>
          <a:ea typeface="+mn-ea"/>
          <a:cs typeface="+mn-cs"/>
        </a:defRPr>
      </a:lvl1pPr>
      <a:lvl2pPr marL="216000" indent="-216000" algn="l" defTabSz="51435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Tx/>
        <a:buBlip>
          <a:blip r:embed="rId5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00" y="396001"/>
            <a:ext cx="75157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68E8-8F12-43C5-8278-F71BF714D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CA" dirty="0" err="1"/>
              <a:t>Subtitle</a:t>
            </a:r>
            <a:endParaRPr lang="en-US" dirty="0"/>
          </a:p>
          <a:p>
            <a:pPr lvl="1"/>
            <a:r>
              <a:rPr lang="en-US" dirty="0"/>
              <a:t>Second level 2</a:t>
            </a:r>
          </a:p>
          <a:p>
            <a:pPr lvl="2"/>
            <a:r>
              <a:rPr lang="en-US" dirty="0"/>
              <a:t>Third level 3</a:t>
            </a:r>
          </a:p>
          <a:p>
            <a:pPr lvl="3"/>
            <a:r>
              <a:rPr lang="en-US" dirty="0"/>
              <a:t>Fourth level 4</a:t>
            </a:r>
          </a:p>
          <a:p>
            <a:pPr lvl="4"/>
            <a:r>
              <a:rPr lang="en-US" dirty="0"/>
              <a:t>Fifth level 5</a:t>
            </a:r>
            <a:endParaRPr lang="en-CA" dirty="0"/>
          </a:p>
        </p:txBody>
      </p:sp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61A727-3DB4-4C93-A99F-20EB71C969F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4961" y="-1349097"/>
            <a:ext cx="1463153" cy="3889622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6ABBA37-E6E5-4095-BBFA-DC9436B30C89}"/>
              </a:ext>
            </a:extLst>
          </p:cNvPr>
          <p:cNvSpPr>
            <a:spLocks noGrp="1"/>
          </p:cNvSpPr>
          <p:nvPr userDrawn="1"/>
        </p:nvSpPr>
        <p:spPr>
          <a:xfrm>
            <a:off x="8659895" y="6300000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A1CB46-85C7-4463-954F-E53A389037B8}" type="slidenum">
              <a:rPr lang="en-CA" sz="900" smtClean="0">
                <a:solidFill>
                  <a:schemeClr val="accent3"/>
                </a:solidFill>
              </a:rPr>
              <a:pPr/>
              <a:t>‹#›</a:t>
            </a:fld>
            <a:endParaRPr lang="en-CA" sz="900" dirty="0">
              <a:solidFill>
                <a:schemeClr val="accent3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624D93-F7DA-4A25-B296-366A8E1B89E0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000" y="6221557"/>
            <a:ext cx="1275881" cy="25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485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accent3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90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accent3"/>
          </a:solidFill>
          <a:latin typeface="+mn-lt"/>
          <a:ea typeface="+mn-ea"/>
          <a:cs typeface="+mn-cs"/>
        </a:defRPr>
      </a:lvl1pPr>
      <a:lvl2pPr marL="135000" indent="-135000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3FB14A-20A4-4591-87A2-49FE1E7E815C}"/>
              </a:ext>
            </a:extLst>
          </p:cNvPr>
          <p:cNvSpPr txBox="1"/>
          <p:nvPr userDrawn="1"/>
        </p:nvSpPr>
        <p:spPr>
          <a:xfrm>
            <a:off x="7722000" y="6300000"/>
            <a:ext cx="122872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CA" sz="1200" dirty="0">
                <a:solidFill>
                  <a:schemeClr val="bg1"/>
                </a:solidFill>
                <a:latin typeface="+mn-lt"/>
              </a:rPr>
              <a:t>www.tc.tc</a:t>
            </a:r>
            <a:endParaRPr lang="en-CA" sz="12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C6EBC8-DF6F-41EF-BB2E-99EF66FE73A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000" y="5832000"/>
            <a:ext cx="1563826" cy="30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743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70000" indent="-270000" algn="l" defTabSz="51435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Tx/>
        <a:buBlip>
          <a:blip r:embed="rId5"/>
        </a:buBlip>
        <a:defRPr sz="27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270000" indent="-270000" algn="l" defTabSz="514350" rtl="0" eaLnBrk="1" latinLnBrk="0" hangingPunct="1">
        <a:lnSpc>
          <a:spcPct val="100000"/>
        </a:lnSpc>
        <a:spcBef>
          <a:spcPts val="450"/>
        </a:spcBef>
        <a:spcAft>
          <a:spcPts val="450"/>
        </a:spcAft>
        <a:buFontTx/>
        <a:buBlip>
          <a:blip r:embed="rId5"/>
        </a:buBlip>
        <a:defRPr sz="1350" kern="1200">
          <a:solidFill>
            <a:schemeClr val="bg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125" kern="1200">
          <a:solidFill>
            <a:schemeClr val="bg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013" kern="1200">
          <a:solidFill>
            <a:schemeClr val="bg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5"/>
        </a:buBlip>
        <a:defRPr sz="1013" kern="1200">
          <a:solidFill>
            <a:schemeClr val="bg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2BDE6-A226-4D20-871E-30BFB539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00" y="396001"/>
            <a:ext cx="7515791" cy="13255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Page Title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68E8-8F12-43C5-8278-F71BF714D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001" y="1800000"/>
            <a:ext cx="751579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CA" dirty="0" err="1"/>
              <a:t>Subtitle</a:t>
            </a:r>
            <a:endParaRPr lang="en-US" dirty="0"/>
          </a:p>
          <a:p>
            <a:pPr lvl="1"/>
            <a:r>
              <a:rPr lang="en-US" dirty="0"/>
              <a:t>Second level 2 </a:t>
            </a:r>
          </a:p>
          <a:p>
            <a:pPr lvl="2"/>
            <a:r>
              <a:rPr lang="en-US" dirty="0"/>
              <a:t>Third level 3</a:t>
            </a:r>
          </a:p>
          <a:p>
            <a:pPr lvl="3"/>
            <a:r>
              <a:rPr lang="en-US" dirty="0"/>
              <a:t>Fourth level 4</a:t>
            </a:r>
          </a:p>
          <a:p>
            <a:pPr lvl="4"/>
            <a:r>
              <a:rPr lang="en-US" dirty="0"/>
              <a:t>Fifth level 5</a:t>
            </a:r>
            <a:endParaRPr lang="en-CA" dirty="0"/>
          </a:p>
        </p:txBody>
      </p:sp>
      <p:sp>
        <p:nvSpPr>
          <p:cNvPr id="11" name="Isosceles Triangle 13">
            <a:extLst>
              <a:ext uri="{FF2B5EF4-FFF2-40B4-BE49-F238E27FC236}">
                <a16:creationId xmlns:a16="http://schemas.microsoft.com/office/drawing/2014/main" id="{1C14291B-A922-496F-8FD7-8A863D89ED75}"/>
              </a:ext>
            </a:extLst>
          </p:cNvPr>
          <p:cNvSpPr/>
          <p:nvPr userDrawn="1"/>
        </p:nvSpPr>
        <p:spPr>
          <a:xfrm>
            <a:off x="4364832" y="3165485"/>
            <a:ext cx="4801434" cy="3711565"/>
          </a:xfrm>
          <a:custGeom>
            <a:avLst/>
            <a:gdLst>
              <a:gd name="connsiteX0" fmla="*/ 0 w 4048125"/>
              <a:gd name="connsiteY0" fmla="*/ 2665402 h 2665402"/>
              <a:gd name="connsiteX1" fmla="*/ 2024063 w 4048125"/>
              <a:gd name="connsiteY1" fmla="*/ 0 h 2665402"/>
              <a:gd name="connsiteX2" fmla="*/ 4048125 w 4048125"/>
              <a:gd name="connsiteY2" fmla="*/ 2665402 h 2665402"/>
              <a:gd name="connsiteX3" fmla="*/ 0 w 4048125"/>
              <a:gd name="connsiteY3" fmla="*/ 2665402 h 2665402"/>
              <a:gd name="connsiteX0" fmla="*/ 0 w 4062413"/>
              <a:gd name="connsiteY0" fmla="*/ 2598727 h 2598727"/>
              <a:gd name="connsiteX1" fmla="*/ 4062413 w 4062413"/>
              <a:gd name="connsiteY1" fmla="*/ 0 h 2598727"/>
              <a:gd name="connsiteX2" fmla="*/ 4048125 w 4062413"/>
              <a:gd name="connsiteY2" fmla="*/ 2598727 h 2598727"/>
              <a:gd name="connsiteX3" fmla="*/ 0 w 4062413"/>
              <a:gd name="connsiteY3" fmla="*/ 2598727 h 2598727"/>
              <a:gd name="connsiteX0" fmla="*/ 0 w 4782244"/>
              <a:gd name="connsiteY0" fmla="*/ 2592075 h 2598727"/>
              <a:gd name="connsiteX1" fmla="*/ 4782244 w 4782244"/>
              <a:gd name="connsiteY1" fmla="*/ 0 h 2598727"/>
              <a:gd name="connsiteX2" fmla="*/ 4767956 w 4782244"/>
              <a:gd name="connsiteY2" fmla="*/ 2598727 h 2598727"/>
              <a:gd name="connsiteX3" fmla="*/ 0 w 4782244"/>
              <a:gd name="connsiteY3" fmla="*/ 2592075 h 2598727"/>
              <a:gd name="connsiteX0" fmla="*/ 0 w 4790204"/>
              <a:gd name="connsiteY0" fmla="*/ 2592075 h 2592075"/>
              <a:gd name="connsiteX1" fmla="*/ 4782244 w 4790204"/>
              <a:gd name="connsiteY1" fmla="*/ 0 h 2592075"/>
              <a:gd name="connsiteX2" fmla="*/ 4789337 w 4790204"/>
              <a:gd name="connsiteY2" fmla="*/ 2592075 h 2592075"/>
              <a:gd name="connsiteX3" fmla="*/ 0 w 4790204"/>
              <a:gd name="connsiteY3" fmla="*/ 2592075 h 259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204" h="2592075">
                <a:moveTo>
                  <a:pt x="0" y="2592075"/>
                </a:moveTo>
                <a:lnTo>
                  <a:pt x="4782244" y="0"/>
                </a:lnTo>
                <a:cubicBezTo>
                  <a:pt x="4777481" y="866242"/>
                  <a:pt x="4794100" y="1725833"/>
                  <a:pt x="4789337" y="2592075"/>
                </a:cubicBezTo>
                <a:lnTo>
                  <a:pt x="0" y="2592075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>
              <a:solidFill>
                <a:srgbClr val="FFFFFF"/>
              </a:solidFill>
            </a:endParaRP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F61A727-3DB4-4C93-A99F-20EB71C969FF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9540" y="-1361271"/>
            <a:ext cx="1472312" cy="3913971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843003C-A412-470D-9EE1-E94269252FAA}"/>
              </a:ext>
            </a:extLst>
          </p:cNvPr>
          <p:cNvSpPr>
            <a:spLocks noGrp="1"/>
          </p:cNvSpPr>
          <p:nvPr userDrawn="1"/>
        </p:nvSpPr>
        <p:spPr>
          <a:xfrm>
            <a:off x="8659895" y="6300000"/>
            <a:ext cx="405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EA1CB46-85C7-4463-954F-E53A389037B8}" type="slidenum">
              <a:rPr lang="en-CA" sz="900" smtClean="0">
                <a:solidFill>
                  <a:srgbClr val="008FD5"/>
                </a:solidFill>
              </a:rPr>
              <a:pPr/>
              <a:t>‹#›</a:t>
            </a:fld>
            <a:endParaRPr lang="en-CA" sz="900" dirty="0">
              <a:solidFill>
                <a:srgbClr val="008FD5"/>
              </a:solidFill>
            </a:endParaRPr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B2B3770-F48B-4DDB-B039-722D2B81ABBD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000" y="6221462"/>
            <a:ext cx="1319533" cy="26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38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0" indent="0" algn="l" defTabSz="514350" rtl="0" eaLnBrk="1" latinLnBrk="0" hangingPunct="1">
        <a:lnSpc>
          <a:spcPct val="100000"/>
        </a:lnSpc>
        <a:spcBef>
          <a:spcPts val="90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135000" indent="-135000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Tx/>
        <a:buBlip>
          <a:blip r:embed="rId12"/>
        </a:buBlip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1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1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2721935" y="1122364"/>
            <a:ext cx="5922003" cy="668337"/>
          </a:xfrm>
        </p:spPr>
        <p:txBody>
          <a:bodyPr/>
          <a:lstStyle/>
          <a:p>
            <a:r>
              <a:rPr lang="es-EC" sz="3200" dirty="0"/>
              <a:t>Revisión Por la Dirección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C" dirty="0"/>
              <a:t>Industrial y Comercial </a:t>
            </a:r>
            <a:r>
              <a:rPr lang="es-EC" dirty="0" err="1"/>
              <a:t>Trilex</a:t>
            </a:r>
            <a:endParaRPr lang="es-EC" dirty="0"/>
          </a:p>
          <a:p>
            <a:r>
              <a:rPr lang="es-EC" dirty="0"/>
              <a:t>Cierre del 2019</a:t>
            </a:r>
          </a:p>
        </p:txBody>
      </p:sp>
    </p:spTree>
    <p:extLst>
      <p:ext uri="{BB962C8B-B14F-4D97-AF65-F5344CB8AC3E}">
        <p14:creationId xmlns:p14="http://schemas.microsoft.com/office/powerpoint/2010/main" val="3585470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err="1"/>
              <a:t>Clorpirifos</a:t>
            </a:r>
            <a:endParaRPr lang="es-EC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611" y="1929805"/>
            <a:ext cx="4986464" cy="277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790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Gestión de Residuos</a:t>
            </a:r>
            <a:endParaRPr lang="es-EC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b="43985"/>
          <a:stretch/>
        </p:blipFill>
        <p:spPr>
          <a:xfrm>
            <a:off x="278413" y="1574348"/>
            <a:ext cx="3655412" cy="4300974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55687"/>
          <a:stretch/>
        </p:blipFill>
        <p:spPr>
          <a:xfrm>
            <a:off x="4257676" y="1950990"/>
            <a:ext cx="4103558" cy="381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02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Índices Reactivos</a:t>
            </a:r>
            <a:endParaRPr lang="es-EC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138" y="1597825"/>
            <a:ext cx="2784920" cy="181240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736" y="1597826"/>
            <a:ext cx="3110430" cy="1820445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139" y="3564726"/>
            <a:ext cx="2788939" cy="178427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0874" y="3530673"/>
            <a:ext cx="3130523" cy="178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444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Índice Proactivos</a:t>
            </a:r>
            <a:endParaRPr lang="es-EC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033" y="2571751"/>
            <a:ext cx="5092430" cy="2272796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6657975" y="3257550"/>
            <a:ext cx="1600200" cy="58102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000" tIns="0" rIns="27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MX" sz="1200"/>
              <a:t>Meta 2019 &gt; 80%</a:t>
            </a:r>
            <a:endParaRPr lang="es-EC" sz="1200" dirty="0"/>
          </a:p>
        </p:txBody>
      </p:sp>
    </p:spTree>
    <p:extLst>
      <p:ext uri="{BB962C8B-B14F-4D97-AF65-F5344CB8AC3E}">
        <p14:creationId xmlns:p14="http://schemas.microsoft.com/office/powerpoint/2010/main" val="2874367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Hallazgos de Inspecciones Planeadas</a:t>
            </a:r>
            <a:endParaRPr lang="es-EC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498" y="2457361"/>
            <a:ext cx="3461304" cy="205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346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09580" y="31898"/>
            <a:ext cx="7487725" cy="956131"/>
          </a:xfrm>
        </p:spPr>
        <p:txBody>
          <a:bodyPr/>
          <a:lstStyle/>
          <a:p>
            <a:pPr algn="ctr"/>
            <a:r>
              <a:rPr lang="es-MX" dirty="0"/>
              <a:t>Estatus de Licencias y Certificados – Principales Requisitos Legales</a:t>
            </a:r>
            <a:endParaRPr lang="es-EC" dirty="0"/>
          </a:p>
        </p:txBody>
      </p:sp>
      <p:graphicFrame>
        <p:nvGraphicFramePr>
          <p:cNvPr id="3" name="4 Tabla"/>
          <p:cNvGraphicFramePr>
            <a:graphicFrameLocks noGrp="1"/>
          </p:cNvGraphicFramePr>
          <p:nvPr/>
        </p:nvGraphicFramePr>
        <p:xfrm>
          <a:off x="1801301" y="2018110"/>
          <a:ext cx="5704284" cy="2308209"/>
        </p:xfrm>
        <a:graphic>
          <a:graphicData uri="http://schemas.openxmlformats.org/drawingml/2006/table">
            <a:tbl>
              <a:tblPr/>
              <a:tblGrid>
                <a:gridCol w="23623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83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35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031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Certificados de Gestión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Estatus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Observaciones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Certificado</a:t>
                      </a:r>
                      <a:r>
                        <a:rPr lang="es-EC" sz="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 ISO 9001.2015</a:t>
                      </a:r>
                      <a:endParaRPr lang="es-EC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Vigente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Auditoría Realizada</a:t>
                      </a:r>
                      <a:r>
                        <a:rPr lang="es-EC" sz="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- </a:t>
                      </a:r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Recertificado</a:t>
                      </a:r>
                      <a:r>
                        <a:rPr lang="es-EC" sz="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 </a:t>
                      </a:r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2019 - 2022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Certificado</a:t>
                      </a:r>
                      <a:r>
                        <a:rPr lang="es-EC" sz="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 ISO 14001:2015</a:t>
                      </a:r>
                      <a:endParaRPr lang="es-EC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Vigente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Auditoría Realizada</a:t>
                      </a:r>
                      <a:r>
                        <a:rPr lang="es-EC" sz="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- </a:t>
                      </a:r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Recertificado 2019 - 2022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1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Certificado BASC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Vigente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Recertificado hasta Agosto</a:t>
                      </a:r>
                      <a:r>
                        <a:rPr lang="es-EC" sz="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 2020</a:t>
                      </a:r>
                      <a:endParaRPr lang="es-EC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553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Obligaciones Ambientales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Estatus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Observaciones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90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8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Licencia Ambiental Trilex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8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Vigente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Aprobada Auditoría Ambiental de Cumplimiento 2016 – 2018</a:t>
                      </a: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381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C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Declaración Anual de Desechos Peligrosos 2019</a:t>
                      </a:r>
                    </a:p>
                  </a:txBody>
                  <a:tcPr marL="6575" marR="6575" marT="65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C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Entregado</a:t>
                      </a:r>
                    </a:p>
                  </a:txBody>
                  <a:tcPr marL="6575" marR="6575" marT="65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Enviado el 10 de Enero 2020</a:t>
                      </a:r>
                    </a:p>
                  </a:txBody>
                  <a:tcPr marL="6575" marR="6575" marT="65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3817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8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Declaración del</a:t>
                      </a:r>
                      <a:r>
                        <a:rPr lang="es-EC" sz="8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 Plan Nacional de Gestión Integral de Desechos Sólidos</a:t>
                      </a:r>
                      <a:endParaRPr lang="es-EC" sz="800" b="0" i="0" u="none" strike="noStrike" dirty="0">
                        <a:solidFill>
                          <a:schemeClr val="tx1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Pendiente</a:t>
                      </a:r>
                      <a:endParaRPr lang="es-EC" sz="800" b="0" i="0" u="none" strike="noStrike" kern="1200" dirty="0"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+mn-ea"/>
                        <a:cs typeface="Calibri" pitchFamily="34" charset="0"/>
                      </a:endParaRP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 21 de Febrero de 2020</a:t>
                      </a:r>
                      <a:endParaRPr lang="es-EC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576" marR="6576" marT="6579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51073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Desempeño Global del Sistema BASC</a:t>
            </a:r>
            <a:endParaRPr lang="es-EC" dirty="0"/>
          </a:p>
        </p:txBody>
      </p:sp>
      <p:sp>
        <p:nvSpPr>
          <p:cNvPr id="4" name="1 CuadroTexto"/>
          <p:cNvSpPr txBox="1">
            <a:spLocks noChangeArrowheads="1"/>
          </p:cNvSpPr>
          <p:nvPr/>
        </p:nvSpPr>
        <p:spPr bwMode="auto">
          <a:xfrm>
            <a:off x="402432" y="2055019"/>
            <a:ext cx="6184106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s-EC" altLang="es-EC" sz="1500" b="1" dirty="0">
                <a:latin typeface="Calibri" panose="020F0502020204030204" pitchFamily="34" charset="0"/>
              </a:rPr>
              <a:t>Exportación 2019:</a:t>
            </a:r>
          </a:p>
          <a:p>
            <a:pPr eaLnBrk="1" hangingPunct="1"/>
            <a:endParaRPr lang="es-EC" altLang="es-EC" sz="1500" dirty="0">
              <a:latin typeface="Calibri" panose="020F0502020204030204" pitchFamily="34" charset="0"/>
            </a:endParaRPr>
          </a:p>
          <a:p>
            <a:pPr eaLnBrk="1" hangingPunct="1"/>
            <a:r>
              <a:rPr lang="es-EC" altLang="es-EC" sz="1500" dirty="0">
                <a:latin typeface="Calibri" panose="020F0502020204030204" pitchFamily="34" charset="0"/>
              </a:rPr>
              <a:t>01 con Destino a Paraguay</a:t>
            </a:r>
          </a:p>
          <a:p>
            <a:pPr eaLnBrk="1" hangingPunct="1"/>
            <a:r>
              <a:rPr lang="es-EC" altLang="es-EC" sz="1500" dirty="0">
                <a:latin typeface="Calibri" panose="020F0502020204030204" pitchFamily="34" charset="0"/>
              </a:rPr>
              <a:t>19 con Destino a Perú</a:t>
            </a:r>
          </a:p>
          <a:p>
            <a:pPr eaLnBrk="1" hangingPunct="1"/>
            <a:endParaRPr lang="es-EC" altLang="es-EC" sz="1500" dirty="0">
              <a:latin typeface="Calibri" panose="020F0502020204030204" pitchFamily="34" charset="0"/>
            </a:endParaRPr>
          </a:p>
          <a:p>
            <a:pPr eaLnBrk="1" hangingPunct="1"/>
            <a:endParaRPr lang="es-EC" altLang="es-EC" sz="1500" dirty="0">
              <a:latin typeface="Calibri" panose="020F0502020204030204" pitchFamily="34" charset="0"/>
            </a:endParaRPr>
          </a:p>
          <a:p>
            <a:pPr eaLnBrk="1" hangingPunct="1"/>
            <a:r>
              <a:rPr lang="es-EC" altLang="es-EC" sz="1500" b="1" dirty="0">
                <a:latin typeface="Calibri" panose="020F0502020204030204" pitchFamily="34" charset="0"/>
              </a:rPr>
              <a:t>Resultados Gestión 2019:</a:t>
            </a:r>
          </a:p>
          <a:p>
            <a:pPr eaLnBrk="1" hangingPunct="1"/>
            <a:r>
              <a:rPr lang="es-EC" altLang="es-EC" sz="1500" dirty="0">
                <a:latin typeface="Calibri" panose="020F0502020204030204" pitchFamily="34" charset="0"/>
              </a:rPr>
              <a:t>0 incidentes en estas operaciones.</a:t>
            </a:r>
          </a:p>
        </p:txBody>
      </p:sp>
    </p:spTree>
    <p:extLst>
      <p:ext uri="{BB962C8B-B14F-4D97-AF65-F5344CB8AC3E}">
        <p14:creationId xmlns:p14="http://schemas.microsoft.com/office/powerpoint/2010/main" val="37158082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C" dirty="0"/>
              <a:t>Sistema de Gestión de Calidad</a:t>
            </a:r>
          </a:p>
        </p:txBody>
      </p:sp>
    </p:spTree>
    <p:extLst>
      <p:ext uri="{BB962C8B-B14F-4D97-AF65-F5344CB8AC3E}">
        <p14:creationId xmlns:p14="http://schemas.microsoft.com/office/powerpoint/2010/main" val="12343657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92A9AA3-96DF-4B3A-8E8E-D1C5ED0CD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Auditoría Interna 2019</a:t>
            </a:r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817E3D64-77DE-423D-AE11-CB91B659EC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488079"/>
              </p:ext>
            </p:extLst>
          </p:nvPr>
        </p:nvGraphicFramePr>
        <p:xfrm>
          <a:off x="946297" y="1562986"/>
          <a:ext cx="7347098" cy="40829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89308">
                  <a:extLst>
                    <a:ext uri="{9D8B030D-6E8A-4147-A177-3AD203B41FA5}">
                      <a16:colId xmlns:a16="http://schemas.microsoft.com/office/drawing/2014/main" val="2922933083"/>
                    </a:ext>
                  </a:extLst>
                </a:gridCol>
                <a:gridCol w="1385930">
                  <a:extLst>
                    <a:ext uri="{9D8B030D-6E8A-4147-A177-3AD203B41FA5}">
                      <a16:colId xmlns:a16="http://schemas.microsoft.com/office/drawing/2014/main" val="1109792994"/>
                    </a:ext>
                  </a:extLst>
                </a:gridCol>
                <a:gridCol w="1385930">
                  <a:extLst>
                    <a:ext uri="{9D8B030D-6E8A-4147-A177-3AD203B41FA5}">
                      <a16:colId xmlns:a16="http://schemas.microsoft.com/office/drawing/2014/main" val="4260112951"/>
                    </a:ext>
                  </a:extLst>
                </a:gridCol>
                <a:gridCol w="1385930">
                  <a:extLst>
                    <a:ext uri="{9D8B030D-6E8A-4147-A177-3AD203B41FA5}">
                      <a16:colId xmlns:a16="http://schemas.microsoft.com/office/drawing/2014/main" val="845643083"/>
                    </a:ext>
                  </a:extLst>
                </a:gridCol>
              </a:tblGrid>
              <a:tr h="4803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Proceso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No Conformidad Mayor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No Conformidad Menor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Observación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230806582"/>
                  </a:ext>
                </a:extLst>
              </a:tr>
              <a:tr h="20414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Producción / Planificación de la Producción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4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 dirty="0">
                          <a:effectLst/>
                        </a:rPr>
                        <a:t>2</a:t>
                      </a:r>
                      <a:endParaRPr lang="es-EC" sz="1200" dirty="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49741795"/>
                  </a:ext>
                </a:extLst>
              </a:tr>
              <a:tr h="20414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Mantenimiento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2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1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530086260"/>
                  </a:ext>
                </a:extLst>
              </a:tr>
              <a:tr h="38427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Almancenamiento de MP/ Despacho PT (Materiales)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1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2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3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42989575"/>
                  </a:ext>
                </a:extLst>
              </a:tr>
              <a:tr h="57641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Control de Calidad y Laboratorio (Control de PNC, Medición y Monitoreo del producto, Equipos de seguimiento y medición)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2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1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98700415"/>
                  </a:ext>
                </a:extLst>
              </a:tr>
              <a:tr h="20414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Dirección / Planificación de Procesos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1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617123376"/>
                  </a:ext>
                </a:extLst>
              </a:tr>
              <a:tr h="20414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Ventas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1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08378076"/>
                  </a:ext>
                </a:extLst>
              </a:tr>
              <a:tr h="20414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Dispensario Médico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1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17949748"/>
                  </a:ext>
                </a:extLst>
              </a:tr>
              <a:tr h="20414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Compras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1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2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4122315270"/>
                  </a:ext>
                </a:extLst>
              </a:tr>
              <a:tr h="20414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RRHH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2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863989756"/>
                  </a:ext>
                </a:extLst>
              </a:tr>
              <a:tr h="20414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Sistemas (IT)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5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1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529103022"/>
                  </a:ext>
                </a:extLst>
              </a:tr>
              <a:tr h="76854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Administración del SG / Seguridad Integral (Gestión Ambiental, Acciones Correctivas/ Preventivas, Ambiente de Trabajo, Medición, Monitoreo de Procesos)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 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000">
                          <a:effectLst/>
                        </a:rPr>
                        <a:t>2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871152645"/>
                  </a:ext>
                </a:extLst>
              </a:tr>
              <a:tr h="2401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Total</a:t>
                      </a:r>
                      <a:endParaRPr lang="es-EC" sz="120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 1</a:t>
                      </a:r>
                      <a:endParaRPr lang="es-EC" sz="1200" dirty="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 16</a:t>
                      </a:r>
                      <a:endParaRPr lang="es-EC" sz="1200" dirty="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 17</a:t>
                      </a:r>
                      <a:endParaRPr lang="es-EC" sz="1200" dirty="0">
                        <a:effectLst/>
                        <a:latin typeface="Times" panose="02020603050405020304" pitchFamily="18" charset="0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475867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7862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8D25AE6-A5B2-4EFC-9430-752E9A9FF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Auditoría Interna2019</a:t>
            </a:r>
            <a:br>
              <a:rPr lang="es-EC" dirty="0"/>
            </a:br>
            <a:endParaRPr lang="es-EC" dirty="0"/>
          </a:p>
        </p:txBody>
      </p:sp>
      <p:graphicFrame>
        <p:nvGraphicFramePr>
          <p:cNvPr id="5" name="6 Tabla">
            <a:extLst>
              <a:ext uri="{FF2B5EF4-FFF2-40B4-BE49-F238E27FC236}">
                <a16:creationId xmlns:a16="http://schemas.microsoft.com/office/drawing/2014/main" id="{95BA13B6-E3A8-4532-9EE8-07EE3D8622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1321537"/>
              </p:ext>
            </p:extLst>
          </p:nvPr>
        </p:nvGraphicFramePr>
        <p:xfrm>
          <a:off x="1669142" y="1829567"/>
          <a:ext cx="6007893" cy="2256233"/>
        </p:xfrm>
        <a:graphic>
          <a:graphicData uri="http://schemas.openxmlformats.org/drawingml/2006/table">
            <a:tbl>
              <a:tblPr/>
              <a:tblGrid>
                <a:gridCol w="11475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20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00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60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2804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13728">
                <a:tc rowSpan="2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s-EC" sz="800" b="1" i="0" u="none" strike="noStrike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Norma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s-EC" sz="800" b="1" i="0" u="none" strike="noStrike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Auditorías 2019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es-EC" sz="12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8766" marR="8766" marT="876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s-EC" sz="800" b="1" i="0" u="none" strike="noStrike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Hallazgos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es-EC" sz="12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8766" marR="8766" marT="876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s-EC" sz="800" b="1" i="0" u="none" strike="noStrike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Estatus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728">
                <a:tc vMerge="1">
                  <a:txBody>
                    <a:bodyPr/>
                    <a:lstStyle/>
                    <a:p>
                      <a:pPr algn="ctr" rtl="0" fontAlgn="ctr"/>
                      <a:endParaRPr lang="es-EC" sz="12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8766" marR="8766" marT="876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s-EC" sz="800" b="1" i="0" u="none" strike="noStrike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Interna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s-EC" sz="800" b="1" i="0" u="none" strike="noStrike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Externa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s-EC" sz="800" b="1" i="0" u="none" strike="noStrike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Interna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s-EC" sz="800" b="1" i="0" u="none" strike="noStrike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Externa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es-EC" sz="12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8766" marR="8766" marT="876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8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BASC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MX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s-EC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MX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s-EC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 levantaron 16 No</a:t>
                      </a:r>
                      <a:r>
                        <a:rPr lang="es-EC" sz="9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Conformidades Menores y 1 No Conformidad Mayor</a:t>
                      </a:r>
                      <a:endParaRPr lang="es-EC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1430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ISO 9001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MX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  <a:p>
                      <a:pPr algn="ctr" rtl="0" fontAlgn="ctr"/>
                      <a:endParaRPr lang="es-EC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MX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s-EC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9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C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6" marR="8766" marT="87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02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ISO 14001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MX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s-EC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C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6" marR="8766" marT="876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0249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SGP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MX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s-EC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MX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s-EC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C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6575" marR="6575" marT="657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C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6" marR="8766" marT="876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9 CuadroTexto">
            <a:extLst>
              <a:ext uri="{FF2B5EF4-FFF2-40B4-BE49-F238E27FC236}">
                <a16:creationId xmlns:a16="http://schemas.microsoft.com/office/drawing/2014/main" id="{1FB3EF83-C1C2-408D-8775-C4348FC46A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9142" y="4483894"/>
            <a:ext cx="5838825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s-EC" altLang="es-EC" sz="1050" b="1" dirty="0">
                <a:latin typeface="Calibri" panose="020F0502020204030204" pitchFamily="34" charset="0"/>
              </a:rPr>
              <a:t>Próximas Auditorías:</a:t>
            </a:r>
          </a:p>
          <a:p>
            <a:pPr eaLnBrk="1" hangingPunct="1">
              <a:buFontTx/>
              <a:buChar char="•"/>
            </a:pPr>
            <a:r>
              <a:rPr lang="es-EC" altLang="es-EC" sz="1050" dirty="0">
                <a:latin typeface="Calibri" panose="020F0502020204030204" pitchFamily="34" charset="0"/>
              </a:rPr>
              <a:t>Auditoría Externa de seguimiento de todos los Sistemas de Gestión programada para Mayo de 2020.</a:t>
            </a:r>
          </a:p>
          <a:p>
            <a:pPr eaLnBrk="1" hangingPunct="1"/>
            <a:endParaRPr lang="es-EC" altLang="es-EC" sz="1050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468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AB1BDB-08FB-4D80-8381-A0236D2E9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dirty="0"/>
              <a:t>Puntos de Acta Anterior</a:t>
            </a:r>
            <a:endParaRPr lang="es-EC" dirty="0"/>
          </a:p>
        </p:txBody>
      </p:sp>
      <p:sp>
        <p:nvSpPr>
          <p:cNvPr id="3" name="CuadroTexto 2"/>
          <p:cNvSpPr txBox="1"/>
          <p:nvPr/>
        </p:nvSpPr>
        <p:spPr>
          <a:xfrm>
            <a:off x="328612" y="2100263"/>
            <a:ext cx="5529263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350" dirty="0"/>
              <a:t>Última revisión gerencial: 18/07/2019</a:t>
            </a:r>
          </a:p>
          <a:p>
            <a:endParaRPr lang="es-MX" sz="135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s-MX" sz="1350" dirty="0"/>
              <a:t>Ningún pendiente en Acta</a:t>
            </a:r>
            <a:endParaRPr lang="es-EC" sz="1350" dirty="0"/>
          </a:p>
        </p:txBody>
      </p:sp>
    </p:spTree>
    <p:extLst>
      <p:ext uri="{BB962C8B-B14F-4D97-AF65-F5344CB8AC3E}">
        <p14:creationId xmlns:p14="http://schemas.microsoft.com/office/powerpoint/2010/main" val="6772656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BA1E17-3064-4AFC-9D64-338FBCAB5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Hallazgos Cerrados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EC166F5-AFD3-4F5E-A38B-0A6672225785}"/>
              </a:ext>
            </a:extLst>
          </p:cNvPr>
          <p:cNvSpPr txBox="1"/>
          <p:nvPr/>
        </p:nvSpPr>
        <p:spPr>
          <a:xfrm>
            <a:off x="328612" y="2100263"/>
            <a:ext cx="5529263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1350" b="1" dirty="0"/>
              <a:t>No Conformidad Mayor: </a:t>
            </a:r>
            <a:r>
              <a:rPr lang="es-EC" sz="1350" dirty="0"/>
              <a:t>Cerrada</a:t>
            </a:r>
          </a:p>
          <a:p>
            <a:endParaRPr lang="es-EC" sz="1350" dirty="0"/>
          </a:p>
          <a:p>
            <a:r>
              <a:rPr lang="es-EC" sz="1350" b="1" dirty="0"/>
              <a:t>No Conformidades Menores: </a:t>
            </a:r>
            <a:r>
              <a:rPr lang="es-EC" sz="1350" dirty="0"/>
              <a:t>16 por cerrar </a:t>
            </a:r>
          </a:p>
        </p:txBody>
      </p:sp>
    </p:spTree>
    <p:extLst>
      <p:ext uri="{BB962C8B-B14F-4D97-AF65-F5344CB8AC3E}">
        <p14:creationId xmlns:p14="http://schemas.microsoft.com/office/powerpoint/2010/main" val="23681839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EA29A8D4-9336-4FDD-B182-081FFBE9EC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C" dirty="0"/>
              <a:t>Producción </a:t>
            </a:r>
          </a:p>
        </p:txBody>
      </p:sp>
    </p:spTree>
    <p:extLst>
      <p:ext uri="{BB962C8B-B14F-4D97-AF65-F5344CB8AC3E}">
        <p14:creationId xmlns:p14="http://schemas.microsoft.com/office/powerpoint/2010/main" val="1280309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 Ventas Vs Producción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29C792D-2286-43AA-99E2-80232EB8C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7" y="2012911"/>
            <a:ext cx="9087943" cy="362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2143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Índice de Utilización de Capacidad</a:t>
            </a:r>
          </a:p>
        </p:txBody>
      </p:sp>
      <p:sp>
        <p:nvSpPr>
          <p:cNvPr id="8" name="8 Marcador de contenido">
            <a:extLst>
              <a:ext uri="{FF2B5EF4-FFF2-40B4-BE49-F238E27FC236}">
                <a16:creationId xmlns:a16="http://schemas.microsoft.com/office/drawing/2014/main" id="{FB3A31B7-FFD0-455E-84F4-E9405498454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14400" y="1277938"/>
            <a:ext cx="8229600" cy="5184775"/>
          </a:xfrm>
        </p:spPr>
        <p:txBody>
          <a:bodyPr/>
          <a:lstStyle/>
          <a:p>
            <a:pPr marL="0" indent="0">
              <a:buNone/>
            </a:pPr>
            <a:r>
              <a:rPr lang="es-EC" dirty="0"/>
              <a:t>Extrusión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BD1DDF9-6E16-4584-8C42-1A5D5AB77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352" y="1916832"/>
            <a:ext cx="8579296" cy="330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092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Índice de Utilización de Capacidad</a:t>
            </a:r>
          </a:p>
        </p:txBody>
      </p:sp>
      <p:sp>
        <p:nvSpPr>
          <p:cNvPr id="5" name="8 Marcador de contenido">
            <a:extLst>
              <a:ext uri="{FF2B5EF4-FFF2-40B4-BE49-F238E27FC236}">
                <a16:creationId xmlns:a16="http://schemas.microsoft.com/office/drawing/2014/main" id="{706A6508-C3B4-4026-888D-3F04417A30A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277938"/>
            <a:ext cx="8229600" cy="5184775"/>
          </a:xfrm>
        </p:spPr>
        <p:txBody>
          <a:bodyPr/>
          <a:lstStyle/>
          <a:p>
            <a:pPr marL="0" indent="0">
              <a:buNone/>
            </a:pPr>
            <a:r>
              <a:rPr lang="es-EC" dirty="0"/>
              <a:t>Extrusión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1B8ADD9-BD05-4B6A-8915-6F04D2BE8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09" y="1556792"/>
            <a:ext cx="8651694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230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ACD580-F8A6-4568-9493-5193E64C0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Resinas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0000000-0008-0000-0400-000005000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41" y="1408872"/>
            <a:ext cx="8204318" cy="452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3414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061F17-A22D-4847-81EE-C0850EF35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MTA/MTO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0000000-0008-0000-0300-000005000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04" y="1478879"/>
            <a:ext cx="7677791" cy="4326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9156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Head </a:t>
            </a:r>
            <a:r>
              <a:rPr lang="es-EC" dirty="0" err="1"/>
              <a:t>Count</a:t>
            </a:r>
            <a:r>
              <a:rPr lang="es-EC" dirty="0"/>
              <a:t> </a:t>
            </a:r>
            <a:r>
              <a:rPr lang="es-EC" dirty="0" err="1"/>
              <a:t>Trilex</a:t>
            </a:r>
            <a:endParaRPr lang="es-EC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FA8C7C8-0827-4FA0-8745-44BD17249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00" y="2062552"/>
            <a:ext cx="9001000" cy="362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256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 err="1"/>
              <a:t>Scrap</a:t>
            </a:r>
            <a:r>
              <a:rPr lang="es-EC" dirty="0"/>
              <a:t> Planta (Sin Troquelado)</a:t>
            </a:r>
          </a:p>
        </p:txBody>
      </p:sp>
      <p:graphicFrame>
        <p:nvGraphicFramePr>
          <p:cNvPr id="4" name="3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969304"/>
              </p:ext>
            </p:extLst>
          </p:nvPr>
        </p:nvGraphicFramePr>
        <p:xfrm>
          <a:off x="2014131" y="1844823"/>
          <a:ext cx="5863527" cy="291207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08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96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17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219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25207"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800" u="none" strike="noStrike" dirty="0">
                          <a:effectLst/>
                        </a:rPr>
                        <a:t>Año</a:t>
                      </a:r>
                      <a:endParaRPr lang="es-EC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800" u="none" strike="noStrike" dirty="0">
                          <a:effectLst/>
                        </a:rPr>
                        <a:t>Mes</a:t>
                      </a:r>
                      <a:endParaRPr lang="es-EC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800" u="none" strike="noStrike" dirty="0">
                          <a:effectLst/>
                        </a:rPr>
                        <a:t>Scrap % PL</a:t>
                      </a:r>
                      <a:endParaRPr lang="es-EC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800" u="none" strike="noStrike" dirty="0">
                          <a:effectLst/>
                        </a:rPr>
                        <a:t>Scrap Kg PL</a:t>
                      </a:r>
                      <a:endParaRPr lang="es-EC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800" u="none" strike="noStrike">
                          <a:effectLst/>
                        </a:rPr>
                        <a:t>Conversión Kg</a:t>
                      </a:r>
                      <a:endParaRPr lang="es-EC" sz="18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9553"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>
                          <a:effectLst/>
                        </a:rPr>
                        <a:t>2019</a:t>
                      </a:r>
                      <a:endParaRPr lang="es-EC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 dirty="0">
                          <a:effectLst/>
                        </a:rPr>
                        <a:t>Julio</a:t>
                      </a:r>
                      <a:endParaRPr lang="es-EC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u="none" strike="noStrike" dirty="0">
                          <a:effectLst/>
                        </a:rPr>
                        <a:t>3.02%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23,794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762,774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9553"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 dirty="0">
                          <a:effectLst/>
                        </a:rPr>
                        <a:t>2019</a:t>
                      </a:r>
                      <a:endParaRPr lang="es-EC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 dirty="0">
                          <a:effectLst/>
                        </a:rPr>
                        <a:t>Agosto</a:t>
                      </a:r>
                      <a:endParaRPr lang="es-EC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3.27%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22,189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655,824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553"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 dirty="0">
                          <a:effectLst/>
                        </a:rPr>
                        <a:t>2019</a:t>
                      </a:r>
                      <a:endParaRPr lang="es-EC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 dirty="0">
                          <a:effectLst/>
                        </a:rPr>
                        <a:t>Septiembre</a:t>
                      </a:r>
                      <a:endParaRPr lang="es-EC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2.99%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20,527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666,844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9553"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 dirty="0">
                          <a:effectLst/>
                        </a:rPr>
                        <a:t>2019</a:t>
                      </a:r>
                      <a:endParaRPr lang="es-EC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 dirty="0">
                          <a:effectLst/>
                        </a:rPr>
                        <a:t>Octubre</a:t>
                      </a:r>
                      <a:endParaRPr lang="es-EC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u="none" strike="noStrike" dirty="0">
                          <a:effectLst/>
                        </a:rPr>
                        <a:t>3.53%</a:t>
                      </a:r>
                      <a:endParaRPr lang="es-EC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30,024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820,745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9553"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 dirty="0">
                          <a:effectLst/>
                        </a:rPr>
                        <a:t>2019</a:t>
                      </a:r>
                      <a:endParaRPr lang="es-EC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 dirty="0">
                          <a:effectLst/>
                        </a:rPr>
                        <a:t>Noviembre</a:t>
                      </a:r>
                      <a:endParaRPr lang="es-EC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u="none" strike="noStrike" dirty="0">
                          <a:effectLst/>
                        </a:rPr>
                        <a:t>2.77%</a:t>
                      </a:r>
                      <a:endParaRPr lang="es-EC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21,950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769,657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9553"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 dirty="0">
                          <a:effectLst/>
                        </a:rPr>
                        <a:t>2019</a:t>
                      </a:r>
                      <a:endParaRPr lang="es-EC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 dirty="0">
                          <a:effectLst/>
                        </a:rPr>
                        <a:t>Diciembre</a:t>
                      </a:r>
                      <a:endParaRPr lang="es-EC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3.05%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25,038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776,784</a:t>
                      </a:r>
                      <a:endParaRPr lang="es-EC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955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C" sz="1400" u="none" strike="noStrike">
                          <a:effectLst/>
                        </a:rPr>
                        <a:t>Total Semestre</a:t>
                      </a:r>
                      <a:endParaRPr lang="es-EC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u="none" strike="noStrike" dirty="0">
                          <a:effectLst/>
                        </a:rPr>
                        <a:t>3.11%</a:t>
                      </a:r>
                      <a:endParaRPr lang="es-EC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u="none" strike="noStrike" dirty="0">
                          <a:effectLst/>
                        </a:rPr>
                        <a:t> 143,522 </a:t>
                      </a:r>
                      <a:endParaRPr lang="es-EC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C" sz="1800" u="none" strike="noStrike" dirty="0">
                          <a:effectLst/>
                        </a:rPr>
                        <a:t>4,452,628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3028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A4B690-8720-4D1B-80B8-943B7FB47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Flujo TOC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C4DADFBB-249B-4B08-885E-B27985B35F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594109"/>
              </p:ext>
            </p:extLst>
          </p:nvPr>
        </p:nvGraphicFramePr>
        <p:xfrm>
          <a:off x="478772" y="1333499"/>
          <a:ext cx="3752984" cy="48546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9392">
                  <a:extLst>
                    <a:ext uri="{9D8B030D-6E8A-4147-A177-3AD203B41FA5}">
                      <a16:colId xmlns:a16="http://schemas.microsoft.com/office/drawing/2014/main" val="2344430085"/>
                    </a:ext>
                  </a:extLst>
                </a:gridCol>
                <a:gridCol w="827864">
                  <a:extLst>
                    <a:ext uri="{9D8B030D-6E8A-4147-A177-3AD203B41FA5}">
                      <a16:colId xmlns:a16="http://schemas.microsoft.com/office/drawing/2014/main" val="3093088521"/>
                    </a:ext>
                  </a:extLst>
                </a:gridCol>
                <a:gridCol w="827864">
                  <a:extLst>
                    <a:ext uri="{9D8B030D-6E8A-4147-A177-3AD203B41FA5}">
                      <a16:colId xmlns:a16="http://schemas.microsoft.com/office/drawing/2014/main" val="2983745575"/>
                    </a:ext>
                  </a:extLst>
                </a:gridCol>
                <a:gridCol w="827864">
                  <a:extLst>
                    <a:ext uri="{9D8B030D-6E8A-4147-A177-3AD203B41FA5}">
                      <a16:colId xmlns:a16="http://schemas.microsoft.com/office/drawing/2014/main" val="1078804122"/>
                    </a:ext>
                  </a:extLst>
                </a:gridCol>
              </a:tblGrid>
              <a:tr h="220666"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u="none" strike="noStrike">
                          <a:effectLst/>
                        </a:rPr>
                        <a:t>familia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u="none" strike="noStrike">
                          <a:effectLst/>
                        </a:rPr>
                        <a:t>NOI (kg)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u="none" strike="noStrike">
                          <a:effectLst/>
                        </a:rPr>
                        <a:t>stock (kg)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u="none" strike="noStrike">
                          <a:effectLst/>
                        </a:rPr>
                        <a:t>delta-kg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4648269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Vacio/Banavac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158.784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121.494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(37.290)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5913863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Treetubo Biflex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68.296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63.947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(4.349)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43297157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Politubo/Pactubo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93.735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62.073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(31.662)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4969984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Corbatin/Bufanda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32.165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24.470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(7.695)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30860097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Polipack/Pacbolsa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10.916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16.973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6.057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39435130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Treetubo Natural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92786121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Cluster/Consumer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18.789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19.497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708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75199658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Cintas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20.380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14.454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(5.926)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87917400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Lamina/Pad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68.698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74.318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5.620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10112681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Fundas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4208198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Daipa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3324040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Rollos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70666514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Termoencogible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77408715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Treetubo Banaflex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3992265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Treetubo Biflex SK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7310488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Treetubo Durflex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13468213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Vivero/Cebollin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96861560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 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471.763 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397.226 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(86.922)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73657437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b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0074969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b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Total MTO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203.907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29361447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b"/>
                      <a:endParaRPr lang="es-EC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Total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601.133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s-EC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35374380"/>
                  </a:ext>
                </a:extLst>
              </a:tr>
            </a:tbl>
          </a:graphicData>
        </a:graphic>
      </p:graphicFrame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142CC03F-5B48-4F5E-A5A9-38E611598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119023"/>
              </p:ext>
            </p:extLst>
          </p:nvPr>
        </p:nvGraphicFramePr>
        <p:xfrm>
          <a:off x="4429052" y="1333499"/>
          <a:ext cx="4236177" cy="48546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2824">
                  <a:extLst>
                    <a:ext uri="{9D8B030D-6E8A-4147-A177-3AD203B41FA5}">
                      <a16:colId xmlns:a16="http://schemas.microsoft.com/office/drawing/2014/main" val="958716390"/>
                    </a:ext>
                  </a:extLst>
                </a:gridCol>
                <a:gridCol w="934451">
                  <a:extLst>
                    <a:ext uri="{9D8B030D-6E8A-4147-A177-3AD203B41FA5}">
                      <a16:colId xmlns:a16="http://schemas.microsoft.com/office/drawing/2014/main" val="743998502"/>
                    </a:ext>
                  </a:extLst>
                </a:gridCol>
                <a:gridCol w="934451">
                  <a:extLst>
                    <a:ext uri="{9D8B030D-6E8A-4147-A177-3AD203B41FA5}">
                      <a16:colId xmlns:a16="http://schemas.microsoft.com/office/drawing/2014/main" val="2202512411"/>
                    </a:ext>
                  </a:extLst>
                </a:gridCol>
                <a:gridCol w="934451">
                  <a:extLst>
                    <a:ext uri="{9D8B030D-6E8A-4147-A177-3AD203B41FA5}">
                      <a16:colId xmlns:a16="http://schemas.microsoft.com/office/drawing/2014/main" val="3302661582"/>
                    </a:ext>
                  </a:extLst>
                </a:gridCol>
              </a:tblGrid>
              <a:tr h="220666"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u="none" strike="noStrike">
                          <a:effectLst/>
                        </a:rPr>
                        <a:t>familia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u="none" strike="noStrike">
                          <a:effectLst/>
                        </a:rPr>
                        <a:t>NOI (kg)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u="none" strike="noStrike">
                          <a:effectLst/>
                        </a:rPr>
                        <a:t>stock (kg)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u="none" strike="noStrike">
                          <a:effectLst/>
                        </a:rPr>
                        <a:t>delta-kg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966790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Vacio/Banavac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126.585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94.564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(32.021)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91401311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Treetubo Biflex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55.602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51.707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(3.895)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2419362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Politubo/Pactubo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93.735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62.073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(31.662)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3343675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Corbatin/Bufanda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8.958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9.991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1.033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1159235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Polipack/Pacbolsa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10.894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15.043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4.149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79724698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Treetubo Natural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45984979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Cluster/Consumer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14.696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13.949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(747)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27716855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Cintas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73842645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Lamina/Pad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68.172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73.321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5.149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69935104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Fundas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59234510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Daipa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1631384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Rollos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78722460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Termoencogible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05925450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Treetubo Banaflex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97697212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Treetubo Biflex SK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05955868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Treetubo Durflex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29716455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Vivero/Cebollin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            -  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0 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83460760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 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378.642 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320.648 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        (68.325)</a:t>
                      </a:r>
                      <a:endParaRPr lang="es-EC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26294359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3179867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Total MTO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66136,3889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08435478"/>
                  </a:ext>
                </a:extLst>
              </a:tr>
              <a:tr h="220666">
                <a:tc>
                  <a:txBody>
                    <a:bodyPr/>
                    <a:lstStyle/>
                    <a:p>
                      <a:pPr algn="l" fontAlgn="ctr"/>
                      <a:endParaRPr lang="es-EC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u="none" strike="noStrike">
                          <a:effectLst/>
                        </a:rPr>
                        <a:t>Total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C" sz="1100" u="none" strike="noStrike">
                          <a:effectLst/>
                        </a:rPr>
                        <a:t>386784,389</a:t>
                      </a:r>
                      <a:endParaRPr lang="es-EC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s-EC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04582667"/>
                  </a:ext>
                </a:extLst>
              </a:tr>
            </a:tbl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5A67E5B8-0E97-4220-8F27-FF524138F298}"/>
              </a:ext>
            </a:extLst>
          </p:cNvPr>
          <p:cNvSpPr txBox="1">
            <a:spLocks/>
          </p:cNvSpPr>
          <p:nvPr/>
        </p:nvSpPr>
        <p:spPr>
          <a:xfrm>
            <a:off x="478772" y="1034944"/>
            <a:ext cx="3103238" cy="2197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0" numCol="1" rtlCol="0" anchor="ctr" anchorCtr="0" compatLnSpc="1">
            <a:prstTxWarp prst="textNoShape">
              <a:avLst/>
            </a:prstTxWarp>
            <a:normAutofit fontScale="62500" lnSpcReduction="20000"/>
          </a:bodyPr>
          <a:lstStyle>
            <a:lvl1pPr algn="l" defTabSz="5143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CA" sz="2400" kern="1200" dirty="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es-EC" dirty="0"/>
              <a:t>Stock </a:t>
            </a:r>
            <a:r>
              <a:rPr lang="es-EC" dirty="0" err="1"/>
              <a:t>Trilex</a:t>
            </a:r>
            <a:endParaRPr lang="es-EC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486AB2B9-4BBC-468E-9E7F-F30D666EE7AF}"/>
              </a:ext>
            </a:extLst>
          </p:cNvPr>
          <p:cNvSpPr txBox="1">
            <a:spLocks/>
          </p:cNvSpPr>
          <p:nvPr/>
        </p:nvSpPr>
        <p:spPr>
          <a:xfrm>
            <a:off x="4995521" y="1039373"/>
            <a:ext cx="3103238" cy="2197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0" numCol="1" rtlCol="0" anchor="ctr" anchorCtr="0" compatLnSpc="1">
            <a:prstTxWarp prst="textNoShape">
              <a:avLst/>
            </a:prstTxWarp>
            <a:normAutofit fontScale="62500" lnSpcReduction="20000"/>
          </a:bodyPr>
          <a:lstStyle>
            <a:lvl1pPr algn="l" defTabSz="5143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CA" sz="2400" kern="1200" dirty="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es-EC" dirty="0"/>
              <a:t>Stock </a:t>
            </a:r>
            <a:r>
              <a:rPr lang="es-EC" dirty="0" err="1"/>
              <a:t>Dole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916212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AB1BDB-08FB-4D80-8381-A0236D2E9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dirty="0"/>
              <a:t>Revisión de la Política</a:t>
            </a:r>
            <a:endParaRPr lang="es-EC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6"/>
          <a:stretch/>
        </p:blipFill>
        <p:spPr bwMode="auto">
          <a:xfrm>
            <a:off x="189310" y="1785937"/>
            <a:ext cx="3625877" cy="4000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1 CuadroTexto"/>
          <p:cNvSpPr txBox="1">
            <a:spLocks noChangeArrowheads="1"/>
          </p:cNvSpPr>
          <p:nvPr/>
        </p:nvSpPr>
        <p:spPr bwMode="auto">
          <a:xfrm>
            <a:off x="4414837" y="3234929"/>
            <a:ext cx="2700338" cy="507831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C" altLang="es-EC" sz="1350" b="1" dirty="0">
                <a:solidFill>
                  <a:schemeClr val="bg1"/>
                </a:solidFill>
                <a:latin typeface="Calibri" panose="020F0502020204030204" pitchFamily="34" charset="0"/>
              </a:rPr>
              <a:t>Ningún cambio en las Políticas de Gestión dentro de este período</a:t>
            </a:r>
          </a:p>
        </p:txBody>
      </p:sp>
    </p:spTree>
    <p:extLst>
      <p:ext uri="{BB962C8B-B14F-4D97-AF65-F5344CB8AC3E}">
        <p14:creationId xmlns:p14="http://schemas.microsoft.com/office/powerpoint/2010/main" val="37663900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C" dirty="0"/>
              <a:t>Mantenimiento</a:t>
            </a:r>
          </a:p>
        </p:txBody>
      </p:sp>
    </p:spTree>
    <p:extLst>
      <p:ext uri="{BB962C8B-B14F-4D97-AF65-F5344CB8AC3E}">
        <p14:creationId xmlns:p14="http://schemas.microsoft.com/office/powerpoint/2010/main" val="10783177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F807BF3-467A-436A-BCA9-7B0409297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675" y="1479746"/>
            <a:ext cx="6969343" cy="303818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840BCFC-7381-4355-8B4A-07B7EF429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 err="1"/>
              <a:t>Breakdown</a:t>
            </a:r>
            <a:r>
              <a:rPr lang="es-EC" dirty="0"/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39294178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9647414F-68DB-4FB4-B2A4-B1EA16E66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624" y="1722412"/>
            <a:ext cx="4872753" cy="29331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792F109-0CFC-423E-A728-3C873DE47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 err="1"/>
              <a:t>Breakdown</a:t>
            </a:r>
            <a:r>
              <a:rPr lang="es-EC" dirty="0"/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24071331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A273BC1-CEB0-4F75-A968-E643E2921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523" y="1891225"/>
            <a:ext cx="5695375" cy="287046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1E2280-6ED5-417B-906C-474DA85F5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 err="1"/>
              <a:t>Breakdown</a:t>
            </a:r>
            <a:r>
              <a:rPr lang="es-EC" dirty="0"/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19947712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C" dirty="0"/>
              <a:t>Calidad</a:t>
            </a:r>
          </a:p>
        </p:txBody>
      </p:sp>
    </p:spTree>
    <p:extLst>
      <p:ext uri="{BB962C8B-B14F-4D97-AF65-F5344CB8AC3E}">
        <p14:creationId xmlns:p14="http://schemas.microsoft.com/office/powerpoint/2010/main" val="31666766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13 Gráfico">
            <a:extLst>
              <a:ext uri="{FF2B5EF4-FFF2-40B4-BE49-F238E27FC236}">
                <a16:creationId xmlns:a16="http://schemas.microsoft.com/office/drawing/2014/main" id="{00000000-0008-0000-1300-00000E000000}"/>
              </a:ext>
            </a:extLst>
          </p:cNvPr>
          <p:cNvGraphicFramePr>
            <a:graphicFrameLocks/>
          </p:cNvGraphicFramePr>
          <p:nvPr/>
        </p:nvGraphicFramePr>
        <p:xfrm>
          <a:off x="4702163" y="1325093"/>
          <a:ext cx="2992409" cy="202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14 Gráfico">
            <a:extLst>
              <a:ext uri="{FF2B5EF4-FFF2-40B4-BE49-F238E27FC236}">
                <a16:creationId xmlns:a16="http://schemas.microsoft.com/office/drawing/2014/main" id="{00000000-0008-0000-1300-00000F000000}"/>
              </a:ext>
            </a:extLst>
          </p:cNvPr>
          <p:cNvGraphicFramePr>
            <a:graphicFrameLocks/>
          </p:cNvGraphicFramePr>
          <p:nvPr/>
        </p:nvGraphicFramePr>
        <p:xfrm>
          <a:off x="1431568" y="1316163"/>
          <a:ext cx="3062681" cy="202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15 Gráfico">
            <a:extLst>
              <a:ext uri="{FF2B5EF4-FFF2-40B4-BE49-F238E27FC236}">
                <a16:creationId xmlns:a16="http://schemas.microsoft.com/office/drawing/2014/main" id="{00000000-0008-0000-1300-000010000000}"/>
              </a:ext>
            </a:extLst>
          </p:cNvPr>
          <p:cNvGraphicFramePr>
            <a:graphicFrameLocks/>
          </p:cNvGraphicFramePr>
          <p:nvPr/>
        </p:nvGraphicFramePr>
        <p:xfrm>
          <a:off x="1440498" y="3516837"/>
          <a:ext cx="3062681" cy="202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16 Gráfico">
            <a:extLst>
              <a:ext uri="{FF2B5EF4-FFF2-40B4-BE49-F238E27FC236}">
                <a16:creationId xmlns:a16="http://schemas.microsoft.com/office/drawing/2014/main" id="{00000000-0008-0000-1300-000011000000}"/>
              </a:ext>
            </a:extLst>
          </p:cNvPr>
          <p:cNvGraphicFramePr>
            <a:graphicFrameLocks/>
          </p:cNvGraphicFramePr>
          <p:nvPr/>
        </p:nvGraphicFramePr>
        <p:xfrm>
          <a:off x="4720022" y="3516836"/>
          <a:ext cx="2992409" cy="202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Título 1">
            <a:extLst>
              <a:ext uri="{FF2B5EF4-FFF2-40B4-BE49-F238E27FC236}">
                <a16:creationId xmlns:a16="http://schemas.microsoft.com/office/drawing/2014/main" id="{8631BA1D-F56F-438E-9BE6-B5D2065BF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Reclamos y RPNC </a:t>
            </a:r>
          </a:p>
        </p:txBody>
      </p:sp>
    </p:spTree>
    <p:extLst>
      <p:ext uri="{BB962C8B-B14F-4D97-AF65-F5344CB8AC3E}">
        <p14:creationId xmlns:p14="http://schemas.microsoft.com/office/powerpoint/2010/main" val="30987334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3DF731C-DC27-4587-9F2B-05C6F029CB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C" dirty="0"/>
              <a:t>Ventas</a:t>
            </a:r>
          </a:p>
        </p:txBody>
      </p:sp>
    </p:spTree>
    <p:extLst>
      <p:ext uri="{BB962C8B-B14F-4D97-AF65-F5344CB8AC3E}">
        <p14:creationId xmlns:p14="http://schemas.microsoft.com/office/powerpoint/2010/main" val="3883774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3 Título">
            <a:extLst>
              <a:ext uri="{FF2B5EF4-FFF2-40B4-BE49-F238E27FC236}">
                <a16:creationId xmlns:a16="http://schemas.microsoft.com/office/drawing/2014/main" id="{B8E1F7BE-11FB-412B-883B-406EA56643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altLang="es-EC" dirty="0"/>
              <a:t>Ventas totales por segmento</a:t>
            </a:r>
          </a:p>
        </p:txBody>
      </p:sp>
      <p:pic>
        <p:nvPicPr>
          <p:cNvPr id="4099" name="Imagen 3">
            <a:extLst>
              <a:ext uri="{FF2B5EF4-FFF2-40B4-BE49-F238E27FC236}">
                <a16:creationId xmlns:a16="http://schemas.microsoft.com/office/drawing/2014/main" id="{D6C06805-2904-4BE6-9B60-E48C6883F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038" y="1201964"/>
            <a:ext cx="5167313" cy="122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0" name="6 Gráfico">
            <a:extLst>
              <a:ext uri="{FF2B5EF4-FFF2-40B4-BE49-F238E27FC236}">
                <a16:creationId xmlns:a16="http://schemas.microsoft.com/office/drawing/2014/main" id="{00000000-0008-0000-0000-000007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3406375"/>
              </p:ext>
            </p:extLst>
          </p:nvPr>
        </p:nvGraphicFramePr>
        <p:xfrm>
          <a:off x="1692275" y="2668587"/>
          <a:ext cx="5172076" cy="33575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1B9DAA2D-E528-449A-A0C5-8C94C57E34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altLang="es-EC" dirty="0"/>
              <a:t>Ventas </a:t>
            </a:r>
            <a:r>
              <a:rPr lang="es-MX" altLang="es-EC" dirty="0" err="1"/>
              <a:t>Dole</a:t>
            </a:r>
            <a:endParaRPr lang="es-ES" altLang="es-EC" dirty="0"/>
          </a:p>
        </p:txBody>
      </p:sp>
      <p:pic>
        <p:nvPicPr>
          <p:cNvPr id="5123" name="Imagen 1">
            <a:extLst>
              <a:ext uri="{FF2B5EF4-FFF2-40B4-BE49-F238E27FC236}">
                <a16:creationId xmlns:a16="http://schemas.microsoft.com/office/drawing/2014/main" id="{8D8A86E8-7279-4752-9E43-165423938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950" y="1557338"/>
            <a:ext cx="4910138" cy="1220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3 Gráfico">
            <a:extLst>
              <a:ext uri="{FF2B5EF4-FFF2-40B4-BE49-F238E27FC236}">
                <a16:creationId xmlns:a16="http://schemas.microsoft.com/office/drawing/2014/main" id="{00000000-0008-0000-0100-000004000000}"/>
              </a:ext>
            </a:extLst>
          </p:cNvPr>
          <p:cNvGraphicFramePr>
            <a:graphicFrameLocks/>
          </p:cNvGraphicFramePr>
          <p:nvPr/>
        </p:nvGraphicFramePr>
        <p:xfrm>
          <a:off x="2106748" y="3068960"/>
          <a:ext cx="4829175" cy="2714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4">
            <a:extLst>
              <a:ext uri="{FF2B5EF4-FFF2-40B4-BE49-F238E27FC236}">
                <a16:creationId xmlns:a16="http://schemas.microsoft.com/office/drawing/2014/main" id="{C2E83330-7E70-4BC6-956C-2D6B92AAE8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altLang="es-EC" dirty="0"/>
              <a:t>Ventas Distribuidores</a:t>
            </a:r>
          </a:p>
        </p:txBody>
      </p:sp>
      <p:pic>
        <p:nvPicPr>
          <p:cNvPr id="7171" name="Imagen 2">
            <a:extLst>
              <a:ext uri="{FF2B5EF4-FFF2-40B4-BE49-F238E27FC236}">
                <a16:creationId xmlns:a16="http://schemas.microsoft.com/office/drawing/2014/main" id="{D8C3A294-1BCD-4D18-9977-DC8EE0B31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412875"/>
            <a:ext cx="4068763" cy="321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4 Gráfico">
            <a:extLst>
              <a:ext uri="{FF2B5EF4-FFF2-40B4-BE49-F238E27FC236}">
                <a16:creationId xmlns:a16="http://schemas.microsoft.com/office/drawing/2014/main" id="{00000000-0008-0000-0200-000005000000}"/>
              </a:ext>
            </a:extLst>
          </p:cNvPr>
          <p:cNvGraphicFramePr>
            <a:graphicFrameLocks/>
          </p:cNvGraphicFramePr>
          <p:nvPr/>
        </p:nvGraphicFramePr>
        <p:xfrm>
          <a:off x="4231283" y="2420888"/>
          <a:ext cx="4781675" cy="4071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39235F-E503-47A4-859A-F428E7BFB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Objetivos SGI</a:t>
            </a:r>
          </a:p>
        </p:txBody>
      </p:sp>
      <p:graphicFrame>
        <p:nvGraphicFramePr>
          <p:cNvPr id="3" name="3 Tabla">
            <a:extLst>
              <a:ext uri="{FF2B5EF4-FFF2-40B4-BE49-F238E27FC236}">
                <a16:creationId xmlns:a16="http://schemas.microsoft.com/office/drawing/2014/main" id="{E97BB2EE-98F3-421C-BBA3-BED69F1DD6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048469"/>
              </p:ext>
            </p:extLst>
          </p:nvPr>
        </p:nvGraphicFramePr>
        <p:xfrm>
          <a:off x="1339454" y="1744266"/>
          <a:ext cx="7104459" cy="2283357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7104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8205">
                <a:tc>
                  <a:txBody>
                    <a:bodyPr/>
                    <a:lstStyle/>
                    <a:p>
                      <a:r>
                        <a:rPr lang="es-EC" sz="1400" dirty="0">
                          <a:latin typeface="Calibri" panose="020F0502020204030204" pitchFamily="34" charset="0"/>
                        </a:rPr>
                        <a:t>Objetivos:</a:t>
                      </a:r>
                    </a:p>
                  </a:txBody>
                  <a:tcPr marL="68570" marR="68570" marT="34286" marB="34286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747">
                <a:tc>
                  <a:txBody>
                    <a:bodyPr/>
                    <a:lstStyle/>
                    <a:p>
                      <a:pPr algn="just"/>
                      <a:r>
                        <a:rPr lang="es-EC" sz="1400" dirty="0">
                          <a:latin typeface="Calibri" panose="020F0502020204030204" pitchFamily="34" charset="0"/>
                        </a:rPr>
                        <a:t>Reducir Reclamos de Clientes </a:t>
                      </a:r>
                    </a:p>
                  </a:txBody>
                  <a:tcPr marL="68570" marR="68570" marT="34286" marB="34286" anchor="ctr"/>
                </a:tc>
                <a:extLst>
                  <a:ext uri="{0D108BD9-81ED-4DB2-BD59-A6C34878D82A}">
                    <a16:rowId xmlns:a16="http://schemas.microsoft.com/office/drawing/2014/main" val="2084864161"/>
                  </a:ext>
                </a:extLst>
              </a:tr>
              <a:tr h="455747">
                <a:tc>
                  <a:txBody>
                    <a:bodyPr/>
                    <a:lstStyle/>
                    <a:p>
                      <a:pPr algn="just"/>
                      <a:r>
                        <a:rPr lang="es-EC" sz="1400" dirty="0">
                          <a:latin typeface="Calibri" panose="020F0502020204030204" pitchFamily="34" charset="0"/>
                        </a:rPr>
                        <a:t>Prevenir</a:t>
                      </a:r>
                      <a:r>
                        <a:rPr lang="es-EC" sz="1400" baseline="0" dirty="0">
                          <a:latin typeface="Calibri" panose="020F0502020204030204" pitchFamily="34" charset="0"/>
                        </a:rPr>
                        <a:t> y controlar los impactos ambientales significativos.</a:t>
                      </a:r>
                      <a:endParaRPr lang="es-EC" sz="1400" dirty="0">
                        <a:latin typeface="Calibri" panose="020F0502020204030204" pitchFamily="34" charset="0"/>
                      </a:endParaRPr>
                    </a:p>
                  </a:txBody>
                  <a:tcPr marL="68570" marR="68570" marT="34286" marB="34286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453">
                <a:tc>
                  <a:txBody>
                    <a:bodyPr/>
                    <a:lstStyle/>
                    <a:p>
                      <a:pPr algn="just"/>
                      <a:r>
                        <a:rPr lang="es-EC" sz="1400" dirty="0">
                          <a:latin typeface="Calibri" panose="020F0502020204030204" pitchFamily="34" charset="0"/>
                        </a:rPr>
                        <a:t>Prevenir</a:t>
                      </a:r>
                      <a:r>
                        <a:rPr lang="es-EC" sz="1400" baseline="0" dirty="0">
                          <a:latin typeface="Calibri" panose="020F0502020204030204" pitchFamily="34" charset="0"/>
                        </a:rPr>
                        <a:t> y controlar los riesgos laborales para lograr condiciones de trabajo saludables y seguras.</a:t>
                      </a:r>
                      <a:endParaRPr lang="es-EC" sz="1400" dirty="0">
                        <a:latin typeface="Calibri" panose="020F0502020204030204" pitchFamily="34" charset="0"/>
                      </a:endParaRPr>
                    </a:p>
                  </a:txBody>
                  <a:tcPr marL="68570" marR="68570" marT="34286" marB="34286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205">
                <a:tc>
                  <a:txBody>
                    <a:bodyPr/>
                    <a:lstStyle/>
                    <a:p>
                      <a:pPr algn="just"/>
                      <a:r>
                        <a:rPr lang="es-EC" sz="1400" dirty="0">
                          <a:latin typeface="Calibri" panose="020F0502020204030204" pitchFamily="34" charset="0"/>
                        </a:rPr>
                        <a:t>Prevenir actividades ilícitas para el comercio seguro.</a:t>
                      </a:r>
                    </a:p>
                  </a:txBody>
                  <a:tcPr marL="68570" marR="68570" marT="34286" marB="34286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4 CuadroTexto">
            <a:extLst>
              <a:ext uri="{FF2B5EF4-FFF2-40B4-BE49-F238E27FC236}">
                <a16:creationId xmlns:a16="http://schemas.microsoft.com/office/drawing/2014/main" id="{770FE0AF-7A30-4500-AB84-EE4498B6CA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1514" y="4277917"/>
            <a:ext cx="2700338" cy="50783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C" altLang="es-EC" sz="1350" b="1" dirty="0">
                <a:solidFill>
                  <a:schemeClr val="bg1"/>
                </a:solidFill>
                <a:latin typeface="Calibri" panose="020F0502020204030204" pitchFamily="34" charset="0"/>
              </a:rPr>
              <a:t>Ningún cambio en los Objetivos de Gestión dentro de este período</a:t>
            </a:r>
          </a:p>
        </p:txBody>
      </p:sp>
    </p:spTree>
    <p:extLst>
      <p:ext uri="{BB962C8B-B14F-4D97-AF65-F5344CB8AC3E}">
        <p14:creationId xmlns:p14="http://schemas.microsoft.com/office/powerpoint/2010/main" val="39939469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1 Título">
            <a:extLst>
              <a:ext uri="{FF2B5EF4-FFF2-40B4-BE49-F238E27FC236}">
                <a16:creationId xmlns:a16="http://schemas.microsoft.com/office/drawing/2014/main" id="{B1E8E1B7-BFE9-4690-9966-473996DC3E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2020185"/>
            <a:ext cx="6858000" cy="1489777"/>
          </a:xfrm>
        </p:spPr>
        <p:txBody>
          <a:bodyPr/>
          <a:lstStyle/>
          <a:p>
            <a:pPr eaLnBrk="1" hangingPunct="1"/>
            <a:r>
              <a:rPr lang="es-MX" altLang="es-EC" dirty="0"/>
              <a:t>Cadena De Suministros </a:t>
            </a:r>
            <a:r>
              <a:rPr lang="es-MX" altLang="es-EC" dirty="0" err="1"/>
              <a:t>Trilex</a:t>
            </a:r>
            <a:endParaRPr lang="es-ES" altLang="es-EC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3 Título">
            <a:extLst>
              <a:ext uri="{FF2B5EF4-FFF2-40B4-BE49-F238E27FC236}">
                <a16:creationId xmlns:a16="http://schemas.microsoft.com/office/drawing/2014/main" id="{2A741F42-39B5-4F4F-8986-74D42A758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altLang="es-EC" dirty="0"/>
              <a:t>Costo de Transporte</a:t>
            </a:r>
          </a:p>
        </p:txBody>
      </p:sp>
      <p:pic>
        <p:nvPicPr>
          <p:cNvPr id="4099" name="Imagen 1">
            <a:extLst>
              <a:ext uri="{FF2B5EF4-FFF2-40B4-BE49-F238E27FC236}">
                <a16:creationId xmlns:a16="http://schemas.microsoft.com/office/drawing/2014/main" id="{D6F71C44-02A9-4D58-A0CC-824239D8A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1990725"/>
            <a:ext cx="5376863" cy="251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CuadroTexto 2">
            <a:extLst>
              <a:ext uri="{FF2B5EF4-FFF2-40B4-BE49-F238E27FC236}">
                <a16:creationId xmlns:a16="http://schemas.microsoft.com/office/drawing/2014/main" id="{CC992A53-FF43-448A-8186-66A2C9F987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1550" y="1125538"/>
            <a:ext cx="712946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s-EC" altLang="es-EC" sz="1800" b="1">
                <a:latin typeface="Arial" panose="020B0604020202020204" pitchFamily="34" charset="0"/>
              </a:rPr>
              <a:t>Meta: </a:t>
            </a:r>
            <a:r>
              <a:rPr lang="es-EC" altLang="es-EC" sz="1800">
                <a:latin typeface="Arial" panose="020B0604020202020204" pitchFamily="34" charset="0"/>
              </a:rPr>
              <a:t>Mantener el costo de transporte menor o igual a $0,08ctvs/kg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BAA8B8D5-C7B9-4FD1-BA62-D16099158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MX" altLang="es-EC" dirty="0"/>
              <a:t>Ahorros por Gestión de Compras</a:t>
            </a:r>
            <a:endParaRPr lang="es-ES" altLang="es-EC" dirty="0"/>
          </a:p>
        </p:txBody>
      </p:sp>
      <p:pic>
        <p:nvPicPr>
          <p:cNvPr id="5123" name="Imagen 1">
            <a:extLst>
              <a:ext uri="{FF2B5EF4-FFF2-40B4-BE49-F238E27FC236}">
                <a16:creationId xmlns:a16="http://schemas.microsoft.com/office/drawing/2014/main" id="{2AA523F8-306D-4622-B6AC-699EFD600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1700213"/>
            <a:ext cx="7153275" cy="390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C" dirty="0"/>
              <a:t>Finanzas</a:t>
            </a:r>
          </a:p>
        </p:txBody>
      </p:sp>
    </p:spTree>
    <p:extLst>
      <p:ext uri="{BB962C8B-B14F-4D97-AF65-F5344CB8AC3E}">
        <p14:creationId xmlns:p14="http://schemas.microsoft.com/office/powerpoint/2010/main" val="811447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/>
              <a:t>Análisis de Ratios Dic. 2019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96B70B06-8DFE-418A-9449-1161843680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916043"/>
              </p:ext>
            </p:extLst>
          </p:nvPr>
        </p:nvGraphicFramePr>
        <p:xfrm>
          <a:off x="1722474" y="1626781"/>
          <a:ext cx="5826881" cy="4392219"/>
        </p:xfrm>
        <a:graphic>
          <a:graphicData uri="http://schemas.openxmlformats.org/drawingml/2006/table">
            <a:tbl>
              <a:tblPr/>
              <a:tblGrid>
                <a:gridCol w="1992005">
                  <a:extLst>
                    <a:ext uri="{9D8B030D-6E8A-4147-A177-3AD203B41FA5}">
                      <a16:colId xmlns:a16="http://schemas.microsoft.com/office/drawing/2014/main" val="1066992302"/>
                    </a:ext>
                  </a:extLst>
                </a:gridCol>
                <a:gridCol w="639146">
                  <a:extLst>
                    <a:ext uri="{9D8B030D-6E8A-4147-A177-3AD203B41FA5}">
                      <a16:colId xmlns:a16="http://schemas.microsoft.com/office/drawing/2014/main" val="1142427600"/>
                    </a:ext>
                  </a:extLst>
                </a:gridCol>
                <a:gridCol w="639146">
                  <a:extLst>
                    <a:ext uri="{9D8B030D-6E8A-4147-A177-3AD203B41FA5}">
                      <a16:colId xmlns:a16="http://schemas.microsoft.com/office/drawing/2014/main" val="68728660"/>
                    </a:ext>
                  </a:extLst>
                </a:gridCol>
                <a:gridCol w="639146">
                  <a:extLst>
                    <a:ext uri="{9D8B030D-6E8A-4147-A177-3AD203B41FA5}">
                      <a16:colId xmlns:a16="http://schemas.microsoft.com/office/drawing/2014/main" val="1159703449"/>
                    </a:ext>
                  </a:extLst>
                </a:gridCol>
                <a:gridCol w="639146">
                  <a:extLst>
                    <a:ext uri="{9D8B030D-6E8A-4147-A177-3AD203B41FA5}">
                      <a16:colId xmlns:a16="http://schemas.microsoft.com/office/drawing/2014/main" val="4235841546"/>
                    </a:ext>
                  </a:extLst>
                </a:gridCol>
                <a:gridCol w="639146">
                  <a:extLst>
                    <a:ext uri="{9D8B030D-6E8A-4147-A177-3AD203B41FA5}">
                      <a16:colId xmlns:a16="http://schemas.microsoft.com/office/drawing/2014/main" val="4807064"/>
                    </a:ext>
                  </a:extLst>
                </a:gridCol>
                <a:gridCol w="639146">
                  <a:extLst>
                    <a:ext uri="{9D8B030D-6E8A-4147-A177-3AD203B41FA5}">
                      <a16:colId xmlns:a16="http://schemas.microsoft.com/office/drawing/2014/main" val="913988999"/>
                    </a:ext>
                  </a:extLst>
                </a:gridCol>
              </a:tblGrid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Ratios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2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0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0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0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2017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0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2018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0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2019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29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312482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Margen bruto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6,7%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14,3%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15,5%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13,6%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12,3%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15,5%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078642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Margen operacional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-2,2%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4,8%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4,9%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4,0%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3,4%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5,2%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4799290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Margen neto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-3,5%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1,6%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1,9%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3,3%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477076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Días de inventario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0607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Días por cobrar clientes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305021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ratio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1,6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2,1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2,1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2,8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809279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Quick ratio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5086552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NWC ratio (anual)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0,3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0,3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0,3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37740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NWC ($000)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3.790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4.146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4.515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4.886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5.502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6.343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942307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Deuda total/activos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16,7%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18,3%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12,7%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11,3%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9,5%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8,6%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419851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Deuda total/patrimonio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41,0%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39,8%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23,3%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21,1%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17,2%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14,8%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2660762"/>
                  </a:ext>
                </a:extLst>
              </a:tr>
              <a:tr h="337863">
                <a:tc>
                  <a:txBody>
                    <a:bodyPr/>
                    <a:lstStyle/>
                    <a:p>
                      <a:pPr algn="l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Cobertura intereses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(2,6)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3,8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4,7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5,6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6,9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10,9 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372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5990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4787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C" dirty="0"/>
              <a:t>Seguridad (SH&amp;W/E)</a:t>
            </a:r>
          </a:p>
        </p:txBody>
      </p:sp>
    </p:spTree>
    <p:extLst>
      <p:ext uri="{BB962C8B-B14F-4D97-AF65-F5344CB8AC3E}">
        <p14:creationId xmlns:p14="http://schemas.microsoft.com/office/powerpoint/2010/main" val="2218984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AB1BDB-08FB-4D80-8381-A0236D2E9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dirty="0"/>
              <a:t>Ruido Ambiental</a:t>
            </a:r>
            <a:endParaRPr lang="es-EC" dirty="0"/>
          </a:p>
        </p:txBody>
      </p:sp>
      <p:grpSp>
        <p:nvGrpSpPr>
          <p:cNvPr id="3" name="Grupo 2"/>
          <p:cNvGrpSpPr/>
          <p:nvPr/>
        </p:nvGrpSpPr>
        <p:grpSpPr>
          <a:xfrm>
            <a:off x="1607344" y="1664483"/>
            <a:ext cx="5118497" cy="2000250"/>
            <a:chOff x="1628775" y="956130"/>
            <a:chExt cx="6824663" cy="2667000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28775" y="956130"/>
              <a:ext cx="6824663" cy="2667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4F81BD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1 Elipse"/>
            <p:cNvSpPr>
              <a:spLocks noChangeArrowheads="1"/>
            </p:cNvSpPr>
            <p:nvPr/>
          </p:nvSpPr>
          <p:spPr bwMode="auto">
            <a:xfrm>
              <a:off x="3862388" y="2956380"/>
              <a:ext cx="504825" cy="43180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1350" b="1"/>
                <a:t>1</a:t>
              </a:r>
            </a:p>
          </p:txBody>
        </p:sp>
        <p:sp>
          <p:nvSpPr>
            <p:cNvPr id="7" name="5 Elipse"/>
            <p:cNvSpPr>
              <a:spLocks noChangeArrowheads="1"/>
            </p:cNvSpPr>
            <p:nvPr/>
          </p:nvSpPr>
          <p:spPr bwMode="auto">
            <a:xfrm>
              <a:off x="2233613" y="2327730"/>
              <a:ext cx="504825" cy="43180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1350" b="1"/>
                <a:t>2</a:t>
              </a:r>
            </a:p>
          </p:txBody>
        </p:sp>
        <p:sp>
          <p:nvSpPr>
            <p:cNvPr id="8" name="7 Elipse"/>
            <p:cNvSpPr>
              <a:spLocks noChangeArrowheads="1"/>
            </p:cNvSpPr>
            <p:nvPr/>
          </p:nvSpPr>
          <p:spPr bwMode="auto">
            <a:xfrm>
              <a:off x="3862388" y="1183143"/>
              <a:ext cx="504825" cy="43180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1350" b="1"/>
                <a:t>3</a:t>
              </a:r>
            </a:p>
          </p:txBody>
        </p:sp>
      </p:grp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985" y="3728468"/>
            <a:ext cx="3406553" cy="2192264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626" y="3728468"/>
            <a:ext cx="3340083" cy="219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122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AB1BDB-08FB-4D80-8381-A0236D2E9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dirty="0"/>
              <a:t>Ruido Laboral</a:t>
            </a:r>
            <a:endParaRPr lang="es-EC" dirty="0"/>
          </a:p>
        </p:txBody>
      </p:sp>
      <p:grpSp>
        <p:nvGrpSpPr>
          <p:cNvPr id="4" name="1 Grupo"/>
          <p:cNvGrpSpPr>
            <a:grpSpLocks/>
          </p:cNvGrpSpPr>
          <p:nvPr/>
        </p:nvGrpSpPr>
        <p:grpSpPr bwMode="auto">
          <a:xfrm>
            <a:off x="2228850" y="1855806"/>
            <a:ext cx="3807619" cy="2227659"/>
            <a:chOff x="508000" y="573088"/>
            <a:chExt cx="7853363" cy="3414712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000" y="573088"/>
              <a:ext cx="7853363" cy="3414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4F81BD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1 Elipse"/>
            <p:cNvSpPr>
              <a:spLocks noChangeArrowheads="1"/>
            </p:cNvSpPr>
            <p:nvPr/>
          </p:nvSpPr>
          <p:spPr bwMode="auto">
            <a:xfrm>
              <a:off x="5651500" y="2185988"/>
              <a:ext cx="212725" cy="23495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600" b="1"/>
                <a:t>2</a:t>
              </a:r>
            </a:p>
          </p:txBody>
        </p:sp>
        <p:sp>
          <p:nvSpPr>
            <p:cNvPr id="7" name="1 Elipse"/>
            <p:cNvSpPr>
              <a:spLocks noChangeArrowheads="1"/>
            </p:cNvSpPr>
            <p:nvPr/>
          </p:nvSpPr>
          <p:spPr bwMode="auto">
            <a:xfrm>
              <a:off x="5940425" y="2133600"/>
              <a:ext cx="187325" cy="23495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600" b="1"/>
                <a:t>1</a:t>
              </a:r>
            </a:p>
          </p:txBody>
        </p:sp>
        <p:sp>
          <p:nvSpPr>
            <p:cNvPr id="8" name="1 Elipse"/>
            <p:cNvSpPr>
              <a:spLocks noChangeArrowheads="1"/>
            </p:cNvSpPr>
            <p:nvPr/>
          </p:nvSpPr>
          <p:spPr bwMode="auto">
            <a:xfrm>
              <a:off x="6383338" y="2314575"/>
              <a:ext cx="187325" cy="236538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600" b="1"/>
                <a:t>3</a:t>
              </a:r>
            </a:p>
          </p:txBody>
        </p:sp>
        <p:sp>
          <p:nvSpPr>
            <p:cNvPr id="9" name="1 Elipse"/>
            <p:cNvSpPr>
              <a:spLocks noChangeArrowheads="1"/>
            </p:cNvSpPr>
            <p:nvPr/>
          </p:nvSpPr>
          <p:spPr bwMode="auto">
            <a:xfrm>
              <a:off x="6300788" y="2708275"/>
              <a:ext cx="187325" cy="236538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600" b="1"/>
                <a:t>4</a:t>
              </a:r>
            </a:p>
          </p:txBody>
        </p:sp>
        <p:sp>
          <p:nvSpPr>
            <p:cNvPr id="10" name="1 Elipse"/>
            <p:cNvSpPr>
              <a:spLocks noChangeArrowheads="1"/>
            </p:cNvSpPr>
            <p:nvPr/>
          </p:nvSpPr>
          <p:spPr bwMode="auto">
            <a:xfrm>
              <a:off x="6527800" y="2827338"/>
              <a:ext cx="187325" cy="23495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600" b="1"/>
                <a:t>5</a:t>
              </a:r>
            </a:p>
          </p:txBody>
        </p:sp>
        <p:sp>
          <p:nvSpPr>
            <p:cNvPr id="11" name="1 Elipse"/>
            <p:cNvSpPr>
              <a:spLocks noChangeArrowheads="1"/>
            </p:cNvSpPr>
            <p:nvPr/>
          </p:nvSpPr>
          <p:spPr bwMode="auto">
            <a:xfrm>
              <a:off x="6194425" y="2185988"/>
              <a:ext cx="188913" cy="23495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600" b="1"/>
                <a:t>6</a:t>
              </a:r>
            </a:p>
          </p:txBody>
        </p:sp>
        <p:sp>
          <p:nvSpPr>
            <p:cNvPr id="12" name="1 Elipse"/>
            <p:cNvSpPr>
              <a:spLocks noChangeArrowheads="1"/>
            </p:cNvSpPr>
            <p:nvPr/>
          </p:nvSpPr>
          <p:spPr bwMode="auto">
            <a:xfrm>
              <a:off x="6503988" y="2560638"/>
              <a:ext cx="187325" cy="23495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600" b="1"/>
                <a:t>7</a:t>
              </a:r>
            </a:p>
          </p:txBody>
        </p:sp>
        <p:sp>
          <p:nvSpPr>
            <p:cNvPr id="13" name="1 Elipse"/>
            <p:cNvSpPr>
              <a:spLocks noChangeArrowheads="1"/>
            </p:cNvSpPr>
            <p:nvPr/>
          </p:nvSpPr>
          <p:spPr bwMode="auto">
            <a:xfrm>
              <a:off x="6175375" y="2473325"/>
              <a:ext cx="188913" cy="23495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600" b="1"/>
                <a:t>8</a:t>
              </a:r>
            </a:p>
          </p:txBody>
        </p:sp>
        <p:sp>
          <p:nvSpPr>
            <p:cNvPr id="14" name="1 Elipse"/>
            <p:cNvSpPr>
              <a:spLocks noChangeArrowheads="1"/>
            </p:cNvSpPr>
            <p:nvPr/>
          </p:nvSpPr>
          <p:spPr bwMode="auto">
            <a:xfrm>
              <a:off x="6680200" y="2979738"/>
              <a:ext cx="187325" cy="23495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600" b="1"/>
                <a:t>5</a:t>
              </a:r>
            </a:p>
          </p:txBody>
        </p:sp>
        <p:sp>
          <p:nvSpPr>
            <p:cNvPr id="15" name="1 Elipse"/>
            <p:cNvSpPr>
              <a:spLocks noChangeArrowheads="1"/>
            </p:cNvSpPr>
            <p:nvPr/>
          </p:nvSpPr>
          <p:spPr bwMode="auto">
            <a:xfrm>
              <a:off x="4643438" y="2565400"/>
              <a:ext cx="382587" cy="23495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450" b="1"/>
                <a:t>10</a:t>
              </a:r>
            </a:p>
          </p:txBody>
        </p:sp>
        <p:sp>
          <p:nvSpPr>
            <p:cNvPr id="16" name="1 Elipse"/>
            <p:cNvSpPr>
              <a:spLocks noChangeArrowheads="1"/>
            </p:cNvSpPr>
            <p:nvPr/>
          </p:nvSpPr>
          <p:spPr bwMode="auto">
            <a:xfrm>
              <a:off x="5003800" y="2432050"/>
              <a:ext cx="188913" cy="236538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600" b="1"/>
                <a:t>9</a:t>
              </a:r>
            </a:p>
          </p:txBody>
        </p:sp>
        <p:sp>
          <p:nvSpPr>
            <p:cNvPr id="17" name="1 Elipse"/>
            <p:cNvSpPr>
              <a:spLocks noChangeArrowheads="1"/>
            </p:cNvSpPr>
            <p:nvPr/>
          </p:nvSpPr>
          <p:spPr bwMode="auto">
            <a:xfrm>
              <a:off x="4932363" y="2649538"/>
              <a:ext cx="381000" cy="23495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450" b="1"/>
                <a:t>11</a:t>
              </a:r>
            </a:p>
          </p:txBody>
        </p:sp>
        <p:sp>
          <p:nvSpPr>
            <p:cNvPr id="18" name="1 Elipse"/>
            <p:cNvSpPr>
              <a:spLocks noChangeArrowheads="1"/>
            </p:cNvSpPr>
            <p:nvPr/>
          </p:nvSpPr>
          <p:spPr bwMode="auto">
            <a:xfrm>
              <a:off x="4694238" y="2767013"/>
              <a:ext cx="382587" cy="23495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450" b="1"/>
                <a:t>12</a:t>
              </a:r>
            </a:p>
          </p:txBody>
        </p:sp>
        <p:sp>
          <p:nvSpPr>
            <p:cNvPr id="19" name="1 Elipse"/>
            <p:cNvSpPr>
              <a:spLocks noChangeArrowheads="1"/>
            </p:cNvSpPr>
            <p:nvPr/>
          </p:nvSpPr>
          <p:spPr bwMode="auto">
            <a:xfrm>
              <a:off x="4608513" y="2252663"/>
              <a:ext cx="382587" cy="23495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450" b="1"/>
                <a:t>13</a:t>
              </a:r>
            </a:p>
          </p:txBody>
        </p:sp>
        <p:sp>
          <p:nvSpPr>
            <p:cNvPr id="20" name="1 Elipse"/>
            <p:cNvSpPr>
              <a:spLocks noChangeArrowheads="1"/>
            </p:cNvSpPr>
            <p:nvPr/>
          </p:nvSpPr>
          <p:spPr bwMode="auto">
            <a:xfrm>
              <a:off x="4760913" y="2066925"/>
              <a:ext cx="382587" cy="236538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/>
              <a:r>
                <a:rPr lang="es-EC" altLang="es-EC" sz="450" b="1"/>
                <a:t>14</a:t>
              </a:r>
            </a:p>
          </p:txBody>
        </p:sp>
      </p:grpSp>
      <p:pic>
        <p:nvPicPr>
          <p:cNvPr id="21" name="Imagen 20"/>
          <p:cNvPicPr>
            <a:picLocks noChangeAspect="1"/>
          </p:cNvPicPr>
          <p:nvPr/>
        </p:nvPicPr>
        <p:blipFill rotWithShape="1">
          <a:blip r:embed="rId3"/>
          <a:srcRect t="77424"/>
          <a:stretch/>
        </p:blipFill>
        <p:spPr>
          <a:xfrm>
            <a:off x="504825" y="4364925"/>
            <a:ext cx="7988697" cy="135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213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AB1BDB-08FB-4D80-8381-A0236D2E9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dirty="0"/>
              <a:t>Concentración Organofosforados</a:t>
            </a:r>
            <a:endParaRPr lang="es-EC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345" y="2224109"/>
            <a:ext cx="5379656" cy="286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651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AB1BDB-08FB-4D80-8381-A0236D2E9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dirty="0"/>
              <a:t>Material Particulado PM10 y PM2,5</a:t>
            </a:r>
            <a:endParaRPr lang="es-EC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11" y="1647825"/>
            <a:ext cx="2793487" cy="69302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11" y="2414327"/>
            <a:ext cx="4136633" cy="3120262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0623" y="2414326"/>
            <a:ext cx="4102900" cy="313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11566"/>
      </p:ext>
    </p:extLst>
  </p:cSld>
  <p:clrMapOvr>
    <a:masterClrMapping/>
  </p:clrMapOvr>
</p:sld>
</file>

<file path=ppt/theme/theme1.xml><?xml version="1.0" encoding="utf-8"?>
<a:theme xmlns:a="http://schemas.openxmlformats.org/drawingml/2006/main" name="1_TC Couverture Graphique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10.xml><?xml version="1.0" encoding="utf-8"?>
<a:theme xmlns:a="http://schemas.openxmlformats.org/drawingml/2006/main" name="2_TC graphiques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11.xml><?xml version="1.0" encoding="utf-8"?>
<a:theme xmlns:a="http://schemas.openxmlformats.org/drawingml/2006/main" name="3_TC Textes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12.xml><?xml version="1.0" encoding="utf-8"?>
<a:theme xmlns:a="http://schemas.openxmlformats.org/drawingml/2006/main" name="3_TC graphiques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13.xml><?xml version="1.0" encoding="utf-8"?>
<a:theme xmlns:a="http://schemas.openxmlformats.org/drawingml/2006/main" name="4_TC Textes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14.xml><?xml version="1.0" encoding="utf-8"?>
<a:theme xmlns:a="http://schemas.openxmlformats.org/drawingml/2006/main" name="4_TC graphiques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15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C Sections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3.xml><?xml version="1.0" encoding="utf-8"?>
<a:theme xmlns:a="http://schemas.openxmlformats.org/drawingml/2006/main" name="1_TC photos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4.xml><?xml version="1.0" encoding="utf-8"?>
<a:theme xmlns:a="http://schemas.openxmlformats.org/drawingml/2006/main" name="1_TC graphiques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5.xml><?xml version="1.0" encoding="utf-8"?>
<a:theme xmlns:a="http://schemas.openxmlformats.org/drawingml/2006/main" name="1_TC Textes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6.xml><?xml version="1.0" encoding="utf-8"?>
<a:theme xmlns:a="http://schemas.openxmlformats.org/drawingml/2006/main" name="2_TC Emballages Section 3">
  <a:themeElements>
    <a:clrScheme name="Custom 5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7.xml><?xml version="1.0" encoding="utf-8"?>
<a:theme xmlns:a="http://schemas.openxmlformats.org/drawingml/2006/main" name="2_TC Emballages textes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8.xml><?xml version="1.0" encoding="utf-8"?>
<a:theme xmlns:a="http://schemas.openxmlformats.org/drawingml/2006/main" name="TC page finale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9.xml><?xml version="1.0" encoding="utf-8"?>
<a:theme xmlns:a="http://schemas.openxmlformats.org/drawingml/2006/main" name="2_TC Textes">
  <a:themeElements>
    <a:clrScheme name="TC couleurs">
      <a:dk1>
        <a:srgbClr val="000000"/>
      </a:dk1>
      <a:lt1>
        <a:srgbClr val="FFFFFF"/>
      </a:lt1>
      <a:dk2>
        <a:srgbClr val="008FD5"/>
      </a:dk2>
      <a:lt2>
        <a:srgbClr val="E7E6E6"/>
      </a:lt2>
      <a:accent1>
        <a:srgbClr val="008FD5"/>
      </a:accent1>
      <a:accent2>
        <a:srgbClr val="389E9E"/>
      </a:accent2>
      <a:accent3>
        <a:srgbClr val="6CACE4"/>
      </a:accent3>
      <a:accent4>
        <a:srgbClr val="FFA850"/>
      </a:accent4>
      <a:accent5>
        <a:srgbClr val="067E91"/>
      </a:accent5>
      <a:accent6>
        <a:srgbClr val="769614"/>
      </a:accent6>
      <a:hlink>
        <a:srgbClr val="E6834B"/>
      </a:hlink>
      <a:folHlink>
        <a:srgbClr val="9A9A9A"/>
      </a:folHlink>
    </a:clrScheme>
    <a:fontScheme name="TC fonts">
      <a:majorFont>
        <a:latin typeface="ConduitITCStd Medium"/>
        <a:ea typeface=""/>
        <a:cs typeface=""/>
      </a:majorFont>
      <a:minorFont>
        <a:latin typeface="ConduitITCSt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C Theme" id="{0123B3DA-2549-46F4-83C3-D60F70064364}" vid="{C46624D2-F76D-400F-94BF-70CF81FB1F42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TC Theme</Template>
  <TotalTime>6156</TotalTime>
  <Words>1129</Words>
  <Application>Microsoft Office PowerPoint</Application>
  <PresentationFormat>On-screen Show (4:3)</PresentationFormat>
  <Paragraphs>504</Paragraphs>
  <Slides>45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14</vt:i4>
      </vt:variant>
      <vt:variant>
        <vt:lpstr>Slide Titles</vt:lpstr>
      </vt:variant>
      <vt:variant>
        <vt:i4>45</vt:i4>
      </vt:variant>
    </vt:vector>
  </HeadingPairs>
  <TitlesOfParts>
    <vt:vector size="63" baseType="lpstr">
      <vt:lpstr>Calibri</vt:lpstr>
      <vt:lpstr>Times</vt:lpstr>
      <vt:lpstr>ConduitITCStd Light</vt:lpstr>
      <vt:lpstr>Arial</vt:lpstr>
      <vt:lpstr>1_TC Couverture Graphique</vt:lpstr>
      <vt:lpstr>1_TC Sections</vt:lpstr>
      <vt:lpstr>1_TC photos</vt:lpstr>
      <vt:lpstr>1_TC graphiques</vt:lpstr>
      <vt:lpstr>1_TC Textes</vt:lpstr>
      <vt:lpstr>2_TC Emballages Section 3</vt:lpstr>
      <vt:lpstr>2_TC Emballages textes</vt:lpstr>
      <vt:lpstr>TC page finale</vt:lpstr>
      <vt:lpstr>2_TC Textes</vt:lpstr>
      <vt:lpstr>2_TC graphiques</vt:lpstr>
      <vt:lpstr>3_TC Textes</vt:lpstr>
      <vt:lpstr>3_TC graphiques</vt:lpstr>
      <vt:lpstr>4_TC Textes</vt:lpstr>
      <vt:lpstr>4_TC graphiques</vt:lpstr>
      <vt:lpstr>Revisión Por la Dirección</vt:lpstr>
      <vt:lpstr>Puntos de Acta Anterior</vt:lpstr>
      <vt:lpstr>Revisión de la Política</vt:lpstr>
      <vt:lpstr>Objetivos SGI</vt:lpstr>
      <vt:lpstr>Seguridad (SH&amp;W/E)</vt:lpstr>
      <vt:lpstr>Ruido Ambiental</vt:lpstr>
      <vt:lpstr>Ruido Laboral</vt:lpstr>
      <vt:lpstr>Concentración Organofosforados</vt:lpstr>
      <vt:lpstr>Material Particulado PM10 y PM2,5</vt:lpstr>
      <vt:lpstr>Clorpirifos</vt:lpstr>
      <vt:lpstr>Gestión de Residuos</vt:lpstr>
      <vt:lpstr>Índices Reactivos</vt:lpstr>
      <vt:lpstr>Índice Proactivos</vt:lpstr>
      <vt:lpstr>Hallazgos de Inspecciones Planeadas</vt:lpstr>
      <vt:lpstr>Estatus de Licencias y Certificados – Principales Requisitos Legales</vt:lpstr>
      <vt:lpstr>Desempeño Global del Sistema BASC</vt:lpstr>
      <vt:lpstr>Sistema de Gestión de Calidad</vt:lpstr>
      <vt:lpstr>Auditoría Interna 2019</vt:lpstr>
      <vt:lpstr>Auditoría Interna2019 </vt:lpstr>
      <vt:lpstr>Hallazgos Cerrados</vt:lpstr>
      <vt:lpstr>Producción </vt:lpstr>
      <vt:lpstr> Ventas Vs Producción </vt:lpstr>
      <vt:lpstr>Índice de Utilización de Capacidad</vt:lpstr>
      <vt:lpstr>Índice de Utilización de Capacidad</vt:lpstr>
      <vt:lpstr>Resinas</vt:lpstr>
      <vt:lpstr>MTA/MTO</vt:lpstr>
      <vt:lpstr>Head Count Trilex</vt:lpstr>
      <vt:lpstr>Scrap Planta (Sin Troquelado)</vt:lpstr>
      <vt:lpstr>Flujo TOC</vt:lpstr>
      <vt:lpstr>Mantenimiento</vt:lpstr>
      <vt:lpstr>Breakdown 2019</vt:lpstr>
      <vt:lpstr>Breakdown 2019</vt:lpstr>
      <vt:lpstr>Breakdown 2019</vt:lpstr>
      <vt:lpstr>Calidad</vt:lpstr>
      <vt:lpstr>Reclamos y RPNC </vt:lpstr>
      <vt:lpstr>Ventas</vt:lpstr>
      <vt:lpstr>Ventas totales por segmento</vt:lpstr>
      <vt:lpstr>Ventas Dole</vt:lpstr>
      <vt:lpstr>Ventas Distribuidores</vt:lpstr>
      <vt:lpstr>Cadena De Suministros Trilex</vt:lpstr>
      <vt:lpstr>Costo de Transporte</vt:lpstr>
      <vt:lpstr>Ahorros por Gestión de Compras</vt:lpstr>
      <vt:lpstr>Finanzas</vt:lpstr>
      <vt:lpstr>Análisis de Ratios Dic. 2019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HAUS</dc:creator>
  <cp:lastModifiedBy>David Zambrano</cp:lastModifiedBy>
  <cp:revision>344</cp:revision>
  <dcterms:created xsi:type="dcterms:W3CDTF">2018-03-10T16:11:01Z</dcterms:created>
  <dcterms:modified xsi:type="dcterms:W3CDTF">2020-03-30T06:27:09Z</dcterms:modified>
</cp:coreProperties>
</file>

<file path=docProps/thumbnail.jpeg>
</file>